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c5238e69bc584e2a" /><Relationship Type="http://schemas.openxmlformats.org/officeDocument/2006/relationships/extended-properties" Target="/docProps/app.xml" Id="R293f905bd9c04511" /><Relationship Type="http://schemas.openxmlformats.org/officeDocument/2006/relationships/officeDocument" Target="/ppt/presentation.xml" Id="R44fbbf6905c04598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5146477be2144261"/>
  </p:sldMasterIdLst>
  <p:notesMasterIdLst>
    <p:notesMasterId xmlns:r="http://schemas.openxmlformats.org/officeDocument/2006/relationships" r:id="R0a32324db83f4ab8"/>
  </p:notesMasterIdLst>
  <p:sldIdLst>
    <p:sldId xmlns:r="http://schemas.openxmlformats.org/officeDocument/2006/relationships" id="256" r:id="R0aa466d4cea34d2f"/>
    <p:sldId xmlns:r="http://schemas.openxmlformats.org/officeDocument/2006/relationships" id="257" r:id="R2f44217707e64a80"/>
    <p:sldId xmlns:r="http://schemas.openxmlformats.org/officeDocument/2006/relationships" id="258" r:id="Rcb9da4e50c774e07"/>
    <p:sldId xmlns:r="http://schemas.openxmlformats.org/officeDocument/2006/relationships" id="259" r:id="R54ddbb94dd4f425d"/>
    <p:sldId xmlns:r="http://schemas.openxmlformats.org/officeDocument/2006/relationships" id="260" r:id="R3a95e7f382f74c64"/>
    <p:sldId xmlns:r="http://schemas.openxmlformats.org/officeDocument/2006/relationships" id="261" r:id="R9288e2aedea34de3"/>
    <p:sldId xmlns:r="http://schemas.openxmlformats.org/officeDocument/2006/relationships" id="262" r:id="R2b300037954b4b2e"/>
    <p:sldId xmlns:r="http://schemas.openxmlformats.org/officeDocument/2006/relationships" id="263" r:id="R214a38b2484948c9"/>
    <p:sldId xmlns:r="http://schemas.openxmlformats.org/officeDocument/2006/relationships" id="264" r:id="R20b9600458ec421d"/>
    <p:sldId xmlns:r="http://schemas.openxmlformats.org/officeDocument/2006/relationships" id="265" r:id="R56c9c702552d405a"/>
    <p:sldId xmlns:r="http://schemas.openxmlformats.org/officeDocument/2006/relationships" id="266" r:id="R5829163303d84f44"/>
    <p:sldId xmlns:r="http://schemas.openxmlformats.org/officeDocument/2006/relationships" id="267" r:id="R55022a8a0193460e"/>
    <p:sldId xmlns:r="http://schemas.openxmlformats.org/officeDocument/2006/relationships" id="268" r:id="R231ccacfdde84323"/>
    <p:sldId xmlns:r="http://schemas.openxmlformats.org/officeDocument/2006/relationships" id="269" r:id="R6f24cb0505f749c8"/>
    <p:sldId xmlns:r="http://schemas.openxmlformats.org/officeDocument/2006/relationships" id="270" r:id="Ra744ee59176d4627"/>
    <p:sldId xmlns:r="http://schemas.openxmlformats.org/officeDocument/2006/relationships" id="271" r:id="Ra316a9922e514f72"/>
    <p:sldId xmlns:r="http://schemas.openxmlformats.org/officeDocument/2006/relationships" id="272" r:id="R8cfb01e5433a410a"/>
    <p:sldId xmlns:r="http://schemas.openxmlformats.org/officeDocument/2006/relationships" id="273" r:id="Rf2b4a41f57ca4cf9"/>
    <p:sldId xmlns:r="http://schemas.openxmlformats.org/officeDocument/2006/relationships" id="274" r:id="Ra55cfbb393844955"/>
    <p:sldId xmlns:r="http://schemas.openxmlformats.org/officeDocument/2006/relationships" id="275" r:id="R614980326b4e42a0"/>
    <p:sldId xmlns:r="http://schemas.openxmlformats.org/officeDocument/2006/relationships" id="276" r:id="Rd651a2c171114389"/>
    <p:sldId xmlns:r="http://schemas.openxmlformats.org/officeDocument/2006/relationships" id="277" r:id="Rd3aeb396f060481c"/>
    <p:sldId xmlns:r="http://schemas.openxmlformats.org/officeDocument/2006/relationships" id="278" r:id="R4f9281bd41cc4fef"/>
    <p:sldId xmlns:r="http://schemas.openxmlformats.org/officeDocument/2006/relationships" id="279" r:id="R52de885a2b5c469a"/>
  </p:sldIdLst>
  <p:sldSz cx="15240000" cy="85725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xmlns:a="http://schemas.openxmlformats.org/drawingml/2006/main" n="120" d="100"/>
          <a:sy xmlns:a="http://schemas.openxmlformats.org/drawingml/2006/main" n="120" d="100"/>
        </p:scale>
        <p:origin x="800" y="184"/>
      </p:cViewPr>
      <p:guideLst/>
    </p:cSldViewPr>
  </p:slideViewPr>
  <p:notesTextViewPr>
    <p:cViewPr>
      <p:scale>
        <a:sx xmlns:a="http://schemas.openxmlformats.org/drawingml/2006/main" n="1" d="1"/>
        <a:sy xmlns:a="http://schemas.openxmlformats.org/drawingml/2006/main"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c28dd37d2155470d" /><Relationship Type="http://schemas.openxmlformats.org/officeDocument/2006/relationships/slideMaster" Target="/ppt/slideMasters/slideMaster1.xml" Id="R5146477be2144261" /><Relationship Type="http://schemas.openxmlformats.org/officeDocument/2006/relationships/notesMaster" Target="/ppt/notesMasters/notesMaster1.xml" Id="R0a32324db83f4ab8" /><Relationship Type="http://schemas.openxmlformats.org/officeDocument/2006/relationships/presProps" Target="/ppt/presProps.xml" Id="Ra2dda5d721e241de" /><Relationship Type="http://schemas.openxmlformats.org/officeDocument/2006/relationships/viewProps" Target="/ppt/viewProps.xml" Id="Re482ae25ed0c445a" /><Relationship Type="http://schemas.openxmlformats.org/officeDocument/2006/relationships/tableStyles" Target="/ppt/tableStyles.xml" Id="R1077d4025a05473b" /><Relationship Type="http://schemas.openxmlformats.org/officeDocument/2006/relationships/slide" Target="/ppt/slides/slide1.xml" Id="R0aa466d4cea34d2f" /><Relationship Type="http://schemas.openxmlformats.org/officeDocument/2006/relationships/slide" Target="/ppt/slides/slide2.xml" Id="R2f44217707e64a80" /><Relationship Type="http://schemas.openxmlformats.org/officeDocument/2006/relationships/slide" Target="/ppt/slides/slide3.xml" Id="Rcb9da4e50c774e07" /><Relationship Type="http://schemas.openxmlformats.org/officeDocument/2006/relationships/slide" Target="/ppt/slides/slide4.xml" Id="R54ddbb94dd4f425d" /><Relationship Type="http://schemas.openxmlformats.org/officeDocument/2006/relationships/slide" Target="/ppt/slides/slide5.xml" Id="R3a95e7f382f74c64" /><Relationship Type="http://schemas.openxmlformats.org/officeDocument/2006/relationships/slide" Target="/ppt/slides/slide6.xml" Id="R9288e2aedea34de3" /><Relationship Type="http://schemas.openxmlformats.org/officeDocument/2006/relationships/slide" Target="/ppt/slides/slide7.xml" Id="R2b300037954b4b2e" /><Relationship Type="http://schemas.openxmlformats.org/officeDocument/2006/relationships/slide" Target="/ppt/slides/slide8.xml" Id="R214a38b2484948c9" /><Relationship Type="http://schemas.openxmlformats.org/officeDocument/2006/relationships/slide" Target="/ppt/slides/slide9.xml" Id="R20b9600458ec421d" /><Relationship Type="http://schemas.openxmlformats.org/officeDocument/2006/relationships/slide" Target="/ppt/slides/slide10.xml" Id="R56c9c702552d405a" /><Relationship Type="http://schemas.openxmlformats.org/officeDocument/2006/relationships/slide" Target="/ppt/slides/slide11.xml" Id="R5829163303d84f44" /><Relationship Type="http://schemas.openxmlformats.org/officeDocument/2006/relationships/slide" Target="/ppt/slides/slide12.xml" Id="R55022a8a0193460e" /><Relationship Type="http://schemas.openxmlformats.org/officeDocument/2006/relationships/slide" Target="/ppt/slides/slide13.xml" Id="R231ccacfdde84323" /><Relationship Type="http://schemas.openxmlformats.org/officeDocument/2006/relationships/slide" Target="/ppt/slides/slide14.xml" Id="R6f24cb0505f749c8" /><Relationship Type="http://schemas.openxmlformats.org/officeDocument/2006/relationships/slide" Target="/ppt/slides/slide15.xml" Id="Ra744ee59176d4627" /><Relationship Type="http://schemas.openxmlformats.org/officeDocument/2006/relationships/slide" Target="/ppt/slides/slide16.xml" Id="Ra316a9922e514f72" /><Relationship Type="http://schemas.openxmlformats.org/officeDocument/2006/relationships/slide" Target="/ppt/slides/slide17.xml" Id="R8cfb01e5433a410a" /><Relationship Type="http://schemas.openxmlformats.org/officeDocument/2006/relationships/slide" Target="/ppt/slides/slide18.xml" Id="Rf2b4a41f57ca4cf9" /><Relationship Type="http://schemas.openxmlformats.org/officeDocument/2006/relationships/slide" Target="/ppt/slides/slide19.xml" Id="Ra55cfbb393844955" /><Relationship Type="http://schemas.openxmlformats.org/officeDocument/2006/relationships/slide" Target="/ppt/slides/slide20.xml" Id="R614980326b4e42a0" /><Relationship Type="http://schemas.openxmlformats.org/officeDocument/2006/relationships/slide" Target="/ppt/slides/slide21.xml" Id="Rd651a2c171114389" /><Relationship Type="http://schemas.openxmlformats.org/officeDocument/2006/relationships/slide" Target="/ppt/slides/slide22.xml" Id="Rd3aeb396f060481c" /><Relationship Type="http://schemas.openxmlformats.org/officeDocument/2006/relationships/slide" Target="/ppt/slides/slide23.xml" Id="R4f9281bd41cc4fef" /><Relationship Type="http://schemas.openxmlformats.org/officeDocument/2006/relationships/slide" Target="/ppt/slides/slide24.xml" Id="R52de885a2b5c469a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e75a78bf9997446a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a269bf3dc8354b89" /><Relationship Type="http://schemas.openxmlformats.org/officeDocument/2006/relationships/notesMaster" Target="/ppt/notesMasters/notesMaster1.xml" Id="R0df58b450806476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e70f4ae500444884" /><Relationship Type="http://schemas.openxmlformats.org/officeDocument/2006/relationships/notesMaster" Target="/ppt/notesMasters/notesMaster1.xml" Id="Ref57e3bb3d334a64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8d7080a8a6da4871" /><Relationship Type="http://schemas.openxmlformats.org/officeDocument/2006/relationships/notesMaster" Target="/ppt/notesMasters/notesMaster1.xml" Id="R40c5c0dba9a8476d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86dad02b54b74f6b" /><Relationship Type="http://schemas.openxmlformats.org/officeDocument/2006/relationships/notesMaster" Target="/ppt/notesMasters/notesMaster1.xml" Id="R127306d80c534256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ce8caaf01a864251" /><Relationship Type="http://schemas.openxmlformats.org/officeDocument/2006/relationships/notesMaster" Target="/ppt/notesMasters/notesMaster1.xml" Id="Rb436f035215242f9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894b8da76e424ecf" /><Relationship Type="http://schemas.openxmlformats.org/officeDocument/2006/relationships/notesMaster" Target="/ppt/notesMasters/notesMaster1.xml" Id="R9ff1f24a36ba4739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4a32b7179e024e20" /><Relationship Type="http://schemas.openxmlformats.org/officeDocument/2006/relationships/notesMaster" Target="/ppt/notesMasters/notesMaster1.xml" Id="R46e99f4344f14a9c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5f3b0151cbec49ff" /><Relationship Type="http://schemas.openxmlformats.org/officeDocument/2006/relationships/notesMaster" Target="/ppt/notesMasters/notesMaster1.xml" Id="R96fa0f7f0c854e5d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7a556c79ebf743c0" /><Relationship Type="http://schemas.openxmlformats.org/officeDocument/2006/relationships/notesMaster" Target="/ppt/notesMasters/notesMaster1.xml" Id="R2cd42cd2a71d4f79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34310259f65b4a02" /><Relationship Type="http://schemas.openxmlformats.org/officeDocument/2006/relationships/notesMaster" Target="/ppt/notesMasters/notesMaster1.xml" Id="R788c91b2e70f46e5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bd82864409724433" /><Relationship Type="http://schemas.openxmlformats.org/officeDocument/2006/relationships/notesMaster" Target="/ppt/notesMasters/notesMaster1.xml" Id="Re53bb209caa242c6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b3e93633bdf34701" /><Relationship Type="http://schemas.openxmlformats.org/officeDocument/2006/relationships/notesMaster" Target="/ppt/notesMasters/notesMaster1.xml" Id="R69c3126d3b034b17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81d5edc4d06946c3" /><Relationship Type="http://schemas.openxmlformats.org/officeDocument/2006/relationships/notesMaster" Target="/ppt/notesMasters/notesMaster1.xml" Id="Rdcece18d4ca04506" /></Relationships>
</file>

<file path=ppt/notesSlides/_rels/notesSlide21.xml.rels>&#65279;<?xml version="1.0" encoding="utf-8"?><Relationships xmlns="http://schemas.openxmlformats.org/package/2006/relationships"><Relationship Type="http://schemas.openxmlformats.org/officeDocument/2006/relationships/slide" Target="/ppt/slides/slide21.xml" Id="Rf6ef453a7d474759" /><Relationship Type="http://schemas.openxmlformats.org/officeDocument/2006/relationships/notesMaster" Target="/ppt/notesMasters/notesMaster1.xml" Id="R5345334b39b349ae" /></Relationships>
</file>

<file path=ppt/notesSlides/_rels/notesSlide22.xml.rels>&#65279;<?xml version="1.0" encoding="utf-8"?><Relationships xmlns="http://schemas.openxmlformats.org/package/2006/relationships"><Relationship Type="http://schemas.openxmlformats.org/officeDocument/2006/relationships/slide" Target="/ppt/slides/slide22.xml" Id="R3a1aa681c5214a70" /><Relationship Type="http://schemas.openxmlformats.org/officeDocument/2006/relationships/notesMaster" Target="/ppt/notesMasters/notesMaster1.xml" Id="R4aa03b8a52ac4951" /></Relationships>
</file>

<file path=ppt/notesSlides/_rels/notesSlide23.xml.rels>&#65279;<?xml version="1.0" encoding="utf-8"?><Relationships xmlns="http://schemas.openxmlformats.org/package/2006/relationships"><Relationship Type="http://schemas.openxmlformats.org/officeDocument/2006/relationships/slide" Target="/ppt/slides/slide23.xml" Id="R0493c2f324b946d0" /><Relationship Type="http://schemas.openxmlformats.org/officeDocument/2006/relationships/notesMaster" Target="/ppt/notesMasters/notesMaster1.xml" Id="R6e42bcdbe71b40e4" /></Relationships>
</file>

<file path=ppt/notesSlides/_rels/notesSlide24.xml.rels>&#65279;<?xml version="1.0" encoding="utf-8"?><Relationships xmlns="http://schemas.openxmlformats.org/package/2006/relationships"><Relationship Type="http://schemas.openxmlformats.org/officeDocument/2006/relationships/slide" Target="/ppt/slides/slide24.xml" Id="R8f68b4e76b8f4eab" /><Relationship Type="http://schemas.openxmlformats.org/officeDocument/2006/relationships/notesMaster" Target="/ppt/notesMasters/notesMaster1.xml" Id="R2ab994ecfa684fe6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e92855c3381a49e9" /><Relationship Type="http://schemas.openxmlformats.org/officeDocument/2006/relationships/notesMaster" Target="/ppt/notesMasters/notesMaster1.xml" Id="Rc017d68282904915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748dd179134c4998" /><Relationship Type="http://schemas.openxmlformats.org/officeDocument/2006/relationships/notesMaster" Target="/ppt/notesMasters/notesMaster1.xml" Id="Rb9173c80cc3b4288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731ce4763a0d45de" /><Relationship Type="http://schemas.openxmlformats.org/officeDocument/2006/relationships/notesMaster" Target="/ppt/notesMasters/notesMaster1.xml" Id="Rbfd8035c282d45c8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a5d68d3577e64f3b" /><Relationship Type="http://schemas.openxmlformats.org/officeDocument/2006/relationships/notesMaster" Target="/ppt/notesMasters/notesMaster1.xml" Id="R4e55a73346bc48ea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50403eeb17fa4802" /><Relationship Type="http://schemas.openxmlformats.org/officeDocument/2006/relationships/notesMaster" Target="/ppt/notesMasters/notesMaster1.xml" Id="Rc4ad0c9060034821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e87e171b0c9244a6" /><Relationship Type="http://schemas.openxmlformats.org/officeDocument/2006/relationships/notesMaster" Target="/ppt/notesMasters/notesMaster1.xml" Id="R8f92949200a64eef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e1c30e95983e4de8" /><Relationship Type="http://schemas.openxmlformats.org/officeDocument/2006/relationships/notesMaster" Target="/ppt/notesMasters/notesMaster1.xml" Id="R92f3534128cd4fa1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5f879cf9f3f247eb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b2f59123fc3e48dc" /><Relationship Type="http://schemas.openxmlformats.org/officeDocument/2006/relationships/slideLayout" Target="/ppt/slideLayouts/slideLayout1.xml" Id="R5623d4758eea4831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5623d4758eea4831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36db99ce4ee431c" /><Relationship Type="http://schemas.openxmlformats.org/officeDocument/2006/relationships/image" Target="/ppt/media/image.png" Id="R4b84b93180a043ea" /><Relationship Type="http://schemas.openxmlformats.org/officeDocument/2006/relationships/image" Target="/ppt/media/image2.png" Id="Rce6fdb70aed04f63" /><Relationship Type="http://schemas.openxmlformats.org/officeDocument/2006/relationships/image" Target="/ppt/media/image.jpeg" Id="R2a58974feea74d5d" /><Relationship Type="http://schemas.openxmlformats.org/officeDocument/2006/relationships/notesSlide" Target="/ppt/notesSlides/notesSlide1.xml" Id="R62f2eadfa70d47fe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995063695844cde" /><Relationship Type="http://schemas.openxmlformats.org/officeDocument/2006/relationships/image" Target="/ppt/media/image23.png" Id="Rde2c7193c861497f" /><Relationship Type="http://schemas.openxmlformats.org/officeDocument/2006/relationships/image" Target="/ppt/media/image24.png" Id="R35d642e40b8e4767" /><Relationship Type="http://schemas.openxmlformats.org/officeDocument/2006/relationships/notesSlide" Target="/ppt/notesSlides/notesSlide10.xml" Id="Ra049a0cd5ea14e9b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401e20ddf1e434b" /><Relationship Type="http://schemas.openxmlformats.org/officeDocument/2006/relationships/image" Target="/ppt/media/image25.png" Id="R046becef25064079" /><Relationship Type="http://schemas.openxmlformats.org/officeDocument/2006/relationships/notesSlide" Target="/ppt/notesSlides/notesSlide11.xml" Id="Rdd64b71b1dcb485c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7317264aa474011" /><Relationship Type="http://schemas.openxmlformats.org/officeDocument/2006/relationships/image" Target="/ppt/media/image26.png" Id="R94e23408dc804945" /><Relationship Type="http://schemas.openxmlformats.org/officeDocument/2006/relationships/notesSlide" Target="/ppt/notesSlides/notesSlide12.xml" Id="Re5a9638628fe499a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6c8aa30b1be463f" /><Relationship Type="http://schemas.openxmlformats.org/officeDocument/2006/relationships/image" Target="/ppt/media/image27.png" Id="Ref550637053347a9" /><Relationship Type="http://schemas.openxmlformats.org/officeDocument/2006/relationships/notesSlide" Target="/ppt/notesSlides/notesSlide13.xml" Id="Rf4253c3387364973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7b091b2eef34f75" /><Relationship Type="http://schemas.openxmlformats.org/officeDocument/2006/relationships/image" Target="/ppt/media/image28.png" Id="R16c90c865390442a" /><Relationship Type="http://schemas.openxmlformats.org/officeDocument/2006/relationships/image" Target="/ppt/media/image29.png" Id="R3b82ae4dbabc40b4" /><Relationship Type="http://schemas.openxmlformats.org/officeDocument/2006/relationships/image" Target="/ppt/media/image30.png" Id="R7b3118320a3c42b6" /><Relationship Type="http://schemas.openxmlformats.org/officeDocument/2006/relationships/notesSlide" Target="/ppt/notesSlides/notesSlide14.xml" Id="Rf2a46b6e1c4045cc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ebb6334a4cb4060" /><Relationship Type="http://schemas.openxmlformats.org/officeDocument/2006/relationships/image" Target="/ppt/media/image31.png" Id="R7fe6a7c9c2284ba2" /><Relationship Type="http://schemas.openxmlformats.org/officeDocument/2006/relationships/notesSlide" Target="/ppt/notesSlides/notesSlide15.xml" Id="Rfb9a8faa4cef4283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a57b09ff6fd4e7a" /><Relationship Type="http://schemas.openxmlformats.org/officeDocument/2006/relationships/image" Target="/ppt/media/image32.png" Id="R7df2fc1c72404df2" /><Relationship Type="http://schemas.openxmlformats.org/officeDocument/2006/relationships/image" Target="/ppt/media/image33.png" Id="Rfac5891435a84dba" /><Relationship Type="http://schemas.openxmlformats.org/officeDocument/2006/relationships/notesSlide" Target="/ppt/notesSlides/notesSlide16.xml" Id="R21844c8cc60a4406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397eeae7ce2462d" /><Relationship Type="http://schemas.openxmlformats.org/officeDocument/2006/relationships/image" Target="/ppt/media/image34.png" Id="Re8b1a6522a024ee5" /><Relationship Type="http://schemas.openxmlformats.org/officeDocument/2006/relationships/notesSlide" Target="/ppt/notesSlides/notesSlide17.xml" Id="R8def250914524692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ae0005d7ec04e8f" /><Relationship Type="http://schemas.openxmlformats.org/officeDocument/2006/relationships/image" Target="/ppt/media/image35.png" Id="Ra79e5cadffc649fa" /><Relationship Type="http://schemas.openxmlformats.org/officeDocument/2006/relationships/notesSlide" Target="/ppt/notesSlides/notesSlide18.xml" Id="R03e0ce18022d4cc0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2b89d53957f4575" /><Relationship Type="http://schemas.openxmlformats.org/officeDocument/2006/relationships/image" Target="/ppt/media/image36.png" Id="R8457b1ae02654009" /><Relationship Type="http://schemas.openxmlformats.org/officeDocument/2006/relationships/image" Target="/ppt/media/image37.png" Id="Rf52232d6f77c4ba5" /><Relationship Type="http://schemas.openxmlformats.org/officeDocument/2006/relationships/notesSlide" Target="/ppt/notesSlides/notesSlide19.xml" Id="Rbbac1200139f4700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27db34cea41426f" /><Relationship Type="http://schemas.openxmlformats.org/officeDocument/2006/relationships/image" Target="/ppt/media/image3.png" Id="Rce6e2774d8cf4c1d" /><Relationship Type="http://schemas.openxmlformats.org/officeDocument/2006/relationships/image" Target="/ppt/media/image4.png" Id="R3615c008dcaf482d" /><Relationship Type="http://schemas.openxmlformats.org/officeDocument/2006/relationships/notesSlide" Target="/ppt/notesSlides/notesSlide2.xml" Id="R8594d5df595f4088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0978cd108df486e" /><Relationship Type="http://schemas.openxmlformats.org/officeDocument/2006/relationships/image" Target="/ppt/media/image38.png" Id="R94592e1698a94d59" /><Relationship Type="http://schemas.openxmlformats.org/officeDocument/2006/relationships/image" Target="/ppt/media/image39.png" Id="R4b41d2776839496b" /><Relationship Type="http://schemas.openxmlformats.org/officeDocument/2006/relationships/image" Target="/ppt/media/image40.png" Id="R0c7e819ae174462a" /><Relationship Type="http://schemas.openxmlformats.org/officeDocument/2006/relationships/image" Target="/ppt/media/image41.png" Id="R56a13025aecd4200" /><Relationship Type="http://schemas.openxmlformats.org/officeDocument/2006/relationships/image" Target="/ppt/media/image42.png" Id="Ra0907e04935041a4" /><Relationship Type="http://schemas.openxmlformats.org/officeDocument/2006/relationships/image" Target="/ppt/media/image43.png" Id="R38c8082a11fa410b" /><Relationship Type="http://schemas.openxmlformats.org/officeDocument/2006/relationships/notesSlide" Target="/ppt/notesSlides/notesSlide20.xml" Id="R4d8f4614471b4862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4e908412b484cb1" /><Relationship Type="http://schemas.openxmlformats.org/officeDocument/2006/relationships/image" Target="/ppt/media/image44.png" Id="Raa64f0fd4f714284" /><Relationship Type="http://schemas.openxmlformats.org/officeDocument/2006/relationships/notesSlide" Target="/ppt/notesSlides/notesSlide21.xml" Id="R9c2d18e0674341f4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9fb51cde5a74121" /><Relationship Type="http://schemas.openxmlformats.org/officeDocument/2006/relationships/image" Target="/ppt/media/image45.png" Id="Rc602bef5af2f434b" /><Relationship Type="http://schemas.openxmlformats.org/officeDocument/2006/relationships/image" Target="/ppt/media/image46.png" Id="Rf47a5cb5887f4904" /><Relationship Type="http://schemas.openxmlformats.org/officeDocument/2006/relationships/notesSlide" Target="/ppt/notesSlides/notesSlide22.xml" Id="Ra71567f2dbb948dd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f82dff431dd47bd" /><Relationship Type="http://schemas.openxmlformats.org/officeDocument/2006/relationships/image" Target="/ppt/media/image47.png" Id="R9cdea00349d1424b" /><Relationship Type="http://schemas.openxmlformats.org/officeDocument/2006/relationships/notesSlide" Target="/ppt/notesSlides/notesSlide23.xml" Id="R7812b309f5f749ce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fe5c62c9e4d4440" /><Relationship Type="http://schemas.openxmlformats.org/officeDocument/2006/relationships/image" Target="/ppt/media/image48.png" Id="R0fe50e8f679f471f" /><Relationship Type="http://schemas.openxmlformats.org/officeDocument/2006/relationships/image" Target="/ppt/media/image49.png" Id="R8e4769dea21d441a" /><Relationship Type="http://schemas.openxmlformats.org/officeDocument/2006/relationships/notesSlide" Target="/ppt/notesSlides/notesSlide24.xml" Id="Rb6dcb5f036eb48b8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a8d0c4f2e6243d1" /><Relationship Type="http://schemas.openxmlformats.org/officeDocument/2006/relationships/image" Target="/ppt/media/image5.png" Id="Red2bb3f920c543c6" /><Relationship Type="http://schemas.openxmlformats.org/officeDocument/2006/relationships/image" Target="/ppt/media/image6.png" Id="R0d7102f1f3484a18" /><Relationship Type="http://schemas.openxmlformats.org/officeDocument/2006/relationships/notesSlide" Target="/ppt/notesSlides/notesSlide3.xml" Id="Re049673ef5bd4d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8c492f7825d4992" /><Relationship Type="http://schemas.openxmlformats.org/officeDocument/2006/relationships/image" Target="/ppt/media/image7.png" Id="R0be469bafcf54347" /><Relationship Type="http://schemas.openxmlformats.org/officeDocument/2006/relationships/notesSlide" Target="/ppt/notesSlides/notesSlide4.xml" Id="R90647e0da8444604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bf9bffcd168419c" /><Relationship Type="http://schemas.openxmlformats.org/officeDocument/2006/relationships/image" Target="/ppt/media/image8.png" Id="R0dd9339eec5241c9" /><Relationship Type="http://schemas.openxmlformats.org/officeDocument/2006/relationships/image" Target="/ppt/media/image9.png" Id="Rf9bf941af3554b87" /><Relationship Type="http://schemas.openxmlformats.org/officeDocument/2006/relationships/image" Target="/ppt/media/image10.png" Id="R57df1f019d024e26" /><Relationship Type="http://schemas.openxmlformats.org/officeDocument/2006/relationships/image" Target="/ppt/media/image11.png" Id="R793d9a9b2fe444ca" /><Relationship Type="http://schemas.openxmlformats.org/officeDocument/2006/relationships/image" Target="/ppt/media/image12.png" Id="R9ac58ba17dc3447e" /><Relationship Type="http://schemas.openxmlformats.org/officeDocument/2006/relationships/image" Target="/ppt/media/image13.png" Id="Ra9dc1812f3514b6f" /><Relationship Type="http://schemas.openxmlformats.org/officeDocument/2006/relationships/notesSlide" Target="/ppt/notesSlides/notesSlide5.xml" Id="Rc5fca2f767b547c9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023f3e16e8742a4" /><Relationship Type="http://schemas.openxmlformats.org/officeDocument/2006/relationships/image" Target="/ppt/media/image14.png" Id="Re36fa47bb8d443e1" /><Relationship Type="http://schemas.openxmlformats.org/officeDocument/2006/relationships/notesSlide" Target="/ppt/notesSlides/notesSlide6.xml" Id="R0f75f716d4a44ee8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cf0e854f56c406d" /><Relationship Type="http://schemas.openxmlformats.org/officeDocument/2006/relationships/image" Target="/ppt/media/image15.png" Id="R7ddb475ec66a48ec" /><Relationship Type="http://schemas.openxmlformats.org/officeDocument/2006/relationships/notesSlide" Target="/ppt/notesSlides/notesSlide7.xml" Id="Rbdf24909a6ea4888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175b87d6d6045ee" /><Relationship Type="http://schemas.openxmlformats.org/officeDocument/2006/relationships/image" Target="/ppt/media/image16.png" Id="R4858aa1919d8498d" /><Relationship Type="http://schemas.openxmlformats.org/officeDocument/2006/relationships/image" Target="/ppt/media/image17.png" Id="Rdd397a14bebd4264" /><Relationship Type="http://schemas.openxmlformats.org/officeDocument/2006/relationships/image" Target="/ppt/media/image18.png" Id="R2e2cb0ff5b284908" /><Relationship Type="http://schemas.openxmlformats.org/officeDocument/2006/relationships/image" Target="/ppt/media/image19.png" Id="Racce5b5bcdd84cdc" /><Relationship Type="http://schemas.openxmlformats.org/officeDocument/2006/relationships/image" Target="/ppt/media/image20.png" Id="R9114947f36604c56" /><Relationship Type="http://schemas.openxmlformats.org/officeDocument/2006/relationships/image" Target="/ppt/media/image21.png" Id="R27dc32424f7840d0" /><Relationship Type="http://schemas.openxmlformats.org/officeDocument/2006/relationships/notesSlide" Target="/ppt/notesSlides/notesSlide8.xml" Id="R69f55a1383924318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69e75faac08402b" /><Relationship Type="http://schemas.openxmlformats.org/officeDocument/2006/relationships/image" Target="/ppt/media/image22.png" Id="R5f956ee9f7e84373" /><Relationship Type="http://schemas.openxmlformats.org/officeDocument/2006/relationships/notesSlide" Target="/ppt/notesSlides/notesSlide9.xml" Id="R60c20749f9d24736" /></Relationships>
</file>

<file path=ppt/slides/slide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6E1083A0-DDFF-4B18-9372-78243ED178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F92EC3A7-3A9D-4BB9-BFF2-3DA8654C5A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143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9C724357-99EC-483D-BA4D-F05FCD412C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" y="0"/>
            <a:ext cx="381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48215A51-A81B-462B-BB64-9315CF99BD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86000" y="819150"/>
            <a:ext cx="953" cy="70485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4D9AE27D-9AA2-4E57-ABD8-A6993FFA84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0" y="819150"/>
            <a:ext cx="953" cy="70485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D64B8D8-71E4-45A8-832C-A4747D05CC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0" y="819150"/>
            <a:ext cx="953" cy="70485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4CDEEFC9-A281-44FA-AE4A-0248D61E71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819150"/>
            <a:ext cx="953" cy="70485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711268EC-0E25-42A6-A63E-B43CDD4E3F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819150"/>
            <a:ext cx="953" cy="70485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D9152F83-D7B8-4DEC-B58F-05A0B9E634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0" y="819150"/>
            <a:ext cx="953" cy="70485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BC729A2-C427-48DB-B9F8-AB0B08FCBD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573000" y="819150"/>
            <a:ext cx="953" cy="70485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125C4E35-AFFD-4185-9B30-56ECDA3EAC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87500" y="819150"/>
            <a:ext cx="953" cy="70485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B378927-3C09-4031-BDD9-7B26479512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" y="1600200"/>
            <a:ext cx="150876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061C785E-4A08-4F81-B8EB-78005B7344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" y="2857500"/>
            <a:ext cx="150876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FAD463A-0A24-49BF-9AA2-5D8BBE3D05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" y="4114800"/>
            <a:ext cx="150876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7D1DFBAC-9C8A-45A7-B253-A1683C4560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" y="5372100"/>
            <a:ext cx="150876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6780CF63-9A35-49D7-985A-7E6BBB463A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" y="6629400"/>
            <a:ext cx="150876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8A0C7D4B-1E15-4DE2-A4C5-1D72752820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1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b84b93180a043ea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E7656096-39D1-4C3C-9D51-733D2BB3CF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6A7D5369-F732-4E7B-A91E-E2940365FF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7550BA8B-D182-408B-A43A-0064AD06B4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pic>
        <p:nvPicPr>
          <p:cNvPr id="2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e6fdb70aed04f63"/>
          <a:stretch xmlns:a="http://schemas.openxmlformats.org/drawingml/2006/main"/>
        </p:blipFill>
        <p:spPr>
          <a:xfrm xmlns:a="http://schemas.openxmlformats.org/drawingml/2006/main">
            <a:off x="13868400" y="95250"/>
            <a:ext cx="476250" cy="476250"/>
          </a:xfrm>
          <a:prstGeom xmlns:a="http://schemas.openxmlformats.org/drawingml/2006/main" prst="rect">
            <a:avLst/>
          </a:prstGeom>
        </p:spPr>
      </p:pic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23FF1691-C21B-4583-91BD-E1E704BBC2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2F3742"/>
            </a:solidFill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1E43ED16-3332-4FFA-A0FA-2F3346ED64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4F6F8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F4F6F8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A9235D29-372E-49D9-87E8-05AEDCFDAA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4F6F8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4F6F8"/>
                </a:solidFill>
                <a:latin typeface="Space Mono"/>
                <a:ea typeface="Space Mono"/>
                <a:cs typeface="Space Mono"/>
              </a:rPr>
              <a:t>01</a:t>
            </a:r>
          </a:p>
        </p:txBody>
      </p:sp>
      <p:pic>
        <p:nvPicPr>
          <p:cNvPr id="2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a58974feea74d5d"/>
          <a:stretch xmlns:a="http://schemas.openxmlformats.org/drawingml/2006/main"/>
        </p:blipFill>
        <p:spPr>
          <a:xfrm xmlns:a="http://schemas.openxmlformats.org/drawingml/2006/main">
            <a:off x="1090111" y="933450"/>
            <a:ext cx="1744078" cy="1352550"/>
          </a:xfrm>
          <a:prstGeom xmlns:a="http://schemas.openxmlformats.org/drawingml/2006/main" prst="rect">
            <a:avLst/>
          </a:prstGeom>
        </p:spPr>
      </p:pic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60FCC7C4-97F9-42BF-ABDE-DEA5A15E4F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609850"/>
            <a:ext cx="16573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 w="9525">
            <a:solidFill>
              <a:srgbClr val="FF7E00"/>
            </a:solidFill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6B19ACD1-1FCC-4404-90A0-9A75BB2400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686050"/>
            <a:ext cx="13525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000000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000000"/>
                </a:solidFill>
                <a:latin typeface="Barlow"/>
                <a:ea typeface="Barlow"/>
                <a:cs typeface="Barlow"/>
              </a:rPr>
              <a:t>SESIÓN 8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2DDBF9AC-DEA7-405F-A367-6DA6C64140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3181350"/>
            <a:ext cx="9334500" cy="1295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57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57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Del pensamiento al pitch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505BA6F1-F744-491C-971E-7438B4795E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629150"/>
            <a:ext cx="723900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2250">
                <a:solidFill>
                  <a:srgbClr val="F4F6F8"/>
                </a:solidFill>
                <a:latin typeface="Barlow"/>
                <a:ea typeface="Barlow"/>
                <a:cs typeface="Barlow"/>
              </a:defRPr>
            </a:pPr>
            <a:r>
              <a:rPr sz="2250">
                <a:solidFill>
                  <a:srgbClr val="F4F6F8"/>
                </a:solidFill>
                <a:latin typeface="Barlow"/>
                <a:ea typeface="Barlow"/>
                <a:cs typeface="Barlow"/>
              </a:rPr>
              <a:t>Cómo ordenar, validar y explicar una idea sin enredarse.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FE0E88DE-55D8-4C98-80B3-BE11242D6C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657850"/>
            <a:ext cx="7429500" cy="933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1515"/>
          </a:solidFill>
          <a:ln xmlns:a="http://schemas.openxmlformats.org/drawingml/2006/main" w="9525">
            <a:solidFill>
              <a:srgbClr val="2F3742"/>
            </a:solidFill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45E3682C-409D-499D-85BB-96DED69DF8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5886450"/>
            <a:ext cx="68199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19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Un pitch no es hablar bonito; es pensar claro, validar, estructurar, contar y pedir.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6D15C3DE-2A94-45EE-8492-C78E1C5186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6934200"/>
            <a:ext cx="17716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 w="9525">
            <a:solidFill>
              <a:srgbClr val="FF7E00"/>
            </a:solidFill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5607674B-AFBD-4B39-927B-B17EFCA975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7086600"/>
            <a:ext cx="3238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>
                <a:solidFill>
                  <a:srgbClr val="000000"/>
                </a:solidFill>
                <a:latin typeface="Space Mono"/>
                <a:ea typeface="Space Mono"/>
                <a:cs typeface="Space Mono"/>
              </a:defRPr>
            </a:pPr>
            <a:r>
              <a:rPr sz="975">
                <a:solidFill>
                  <a:srgbClr val="000000"/>
                </a:solidFill>
                <a:latin typeface="Space Mono"/>
                <a:ea typeface="Space Mono"/>
                <a:cs typeface="Space Mono"/>
              </a:rPr>
              <a:t>01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813B4B77-C822-4E19-B276-0B21FF2845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7048500"/>
            <a:ext cx="9906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65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65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</a:rPr>
              <a:t>Pensar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BF452E7E-041B-4358-A6CA-BBF734A67C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7334250"/>
            <a:ext cx="14478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863">
                <a:solidFill>
                  <a:srgbClr val="000000"/>
                </a:solidFill>
                <a:latin typeface="Barlow"/>
                <a:ea typeface="Barlow"/>
                <a:cs typeface="Barlow"/>
              </a:defRPr>
            </a:pPr>
            <a:r>
              <a:rPr sz="863">
                <a:solidFill>
                  <a:srgbClr val="000000"/>
                </a:solidFill>
                <a:latin typeface="Barlow"/>
                <a:ea typeface="Barlow"/>
                <a:cs typeface="Barlow"/>
              </a:rPr>
              <a:t>Problema y usuario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4EA855C7-0DCE-4A00-9574-CDD55AFF38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6934200"/>
            <a:ext cx="17716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1515"/>
          </a:solidFill>
          <a:ln xmlns:a="http://schemas.openxmlformats.org/drawingml/2006/main" w="9525">
            <a:solidFill>
              <a:srgbClr val="2F3742"/>
            </a:solidFill>
          </a:ln>
        </p:spPr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A686809E-0ADF-42A2-922B-47C122FE53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28950" y="7086600"/>
            <a:ext cx="3238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975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02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FA4D0684-7309-4F07-A40D-779813F980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09950" y="7048500"/>
            <a:ext cx="9906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6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6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Validar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491A3461-78AC-474B-9618-81AFE648C0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28950" y="7334250"/>
            <a:ext cx="14478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863">
                <a:solidFill>
                  <a:srgbClr val="F4F6F8"/>
                </a:solidFill>
                <a:latin typeface="Barlow"/>
                <a:ea typeface="Barlow"/>
                <a:cs typeface="Barlow"/>
              </a:defRPr>
            </a:pPr>
            <a:r>
              <a:rPr sz="863">
                <a:solidFill>
                  <a:srgbClr val="F4F6F8"/>
                </a:solidFill>
                <a:latin typeface="Barlow"/>
                <a:ea typeface="Barlow"/>
                <a:cs typeface="Barlow"/>
              </a:rPr>
              <a:t>Hipótesis y evidencia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54C05F81-D9F1-4020-B997-7DD0B6633D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72050" y="6934200"/>
            <a:ext cx="17716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1515"/>
          </a:solidFill>
          <a:ln xmlns:a="http://schemas.openxmlformats.org/drawingml/2006/main" w="9525">
            <a:solidFill>
              <a:srgbClr val="2F3742"/>
            </a:solidFill>
          </a:ln>
        </p:spPr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5ED8D345-E3F1-4B8B-9958-389B801898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05400" y="7086600"/>
            <a:ext cx="3238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975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03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5F29030B-7272-4892-B559-2985F6A973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86400" y="7048500"/>
            <a:ext cx="9906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6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6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Estructurar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0BEF0801-1294-4336-9054-3F86DE3EEA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05400" y="7334250"/>
            <a:ext cx="14478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863">
                <a:solidFill>
                  <a:srgbClr val="F4F6F8"/>
                </a:solidFill>
                <a:latin typeface="Barlow"/>
                <a:ea typeface="Barlow"/>
                <a:cs typeface="Barlow"/>
              </a:defRPr>
            </a:pPr>
            <a:r>
              <a:rPr sz="863">
                <a:solidFill>
                  <a:srgbClr val="F4F6F8"/>
                </a:solidFill>
                <a:latin typeface="Barlow"/>
                <a:ea typeface="Barlow"/>
                <a:cs typeface="Barlow"/>
              </a:rPr>
              <a:t>Argumento y BLUF</a:t>
            </a:r>
          </a:p>
        </p:txBody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F301AC08-8568-4C71-8B5E-01A30DDB7C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0" y="6934200"/>
            <a:ext cx="17716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1515"/>
          </a:solidFill>
          <a:ln xmlns:a="http://schemas.openxmlformats.org/drawingml/2006/main" w="9525">
            <a:solidFill>
              <a:srgbClr val="2F3742"/>
            </a:solidFill>
          </a:ln>
        </p:spPr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C1A44EED-76CA-4857-975A-30689AC036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81850" y="7086600"/>
            <a:ext cx="3238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975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04</a:t>
            </a:r>
          </a:p>
        </p:txBody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65E245C0-9645-4E69-A02A-AA71CE7892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62850" y="7048500"/>
            <a:ext cx="9906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6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6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Contar</a:t>
            </a:r>
          </a:p>
        </p:txBody>
      </p:sp>
      <p:sp>
        <p:nvSpPr>
          <p:cNvPr id="48" name="">
            <a:extLst xmlns:a="http://schemas.openxmlformats.org/drawingml/2006/main">
              <a:ext uri="{FF2B5EF4-FFF2-40B4-BE49-F238E27FC236}">
                <a16:creationId xmlns:a16="http://schemas.microsoft.com/office/drawing/2014/main" id="{1A998C82-70CB-4011-A504-62E82D9A7F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81850" y="7334250"/>
            <a:ext cx="14478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863">
                <a:solidFill>
                  <a:srgbClr val="F4F6F8"/>
                </a:solidFill>
                <a:latin typeface="Barlow"/>
                <a:ea typeface="Barlow"/>
                <a:cs typeface="Barlow"/>
              </a:defRPr>
            </a:pPr>
            <a:r>
              <a:rPr sz="863">
                <a:solidFill>
                  <a:srgbClr val="F4F6F8"/>
                </a:solidFill>
                <a:latin typeface="Barlow"/>
                <a:ea typeface="Barlow"/>
                <a:cs typeface="Barlow"/>
              </a:rPr>
              <a:t>Historia con datos</a:t>
            </a:r>
          </a:p>
        </p:txBody>
      </p:sp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3D59B8E9-11B2-4D0A-A461-81736B96C3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24950" y="6934200"/>
            <a:ext cx="17716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1515"/>
          </a:solidFill>
          <a:ln xmlns:a="http://schemas.openxmlformats.org/drawingml/2006/main" w="9525">
            <a:solidFill>
              <a:srgbClr val="2F3742"/>
            </a:solidFill>
          </a:ln>
        </p:spPr>
      </p:sp>
      <p:sp>
        <p:nvSpPr>
          <p:cNvPr id="50" name="">
            <a:extLst xmlns:a="http://schemas.openxmlformats.org/drawingml/2006/main">
              <a:ext uri="{FF2B5EF4-FFF2-40B4-BE49-F238E27FC236}">
                <a16:creationId xmlns:a16="http://schemas.microsoft.com/office/drawing/2014/main" id="{621A7DAE-E05D-4BFF-80E7-A2EA973822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58300" y="7086600"/>
            <a:ext cx="3238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975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05</a:t>
            </a:r>
          </a:p>
        </p:txBody>
      </p:sp>
      <p:sp>
        <p:nvSpPr>
          <p:cNvPr id="51" name="">
            <a:extLst xmlns:a="http://schemas.openxmlformats.org/drawingml/2006/main">
              <a:ext uri="{FF2B5EF4-FFF2-40B4-BE49-F238E27FC236}">
                <a16:creationId xmlns:a16="http://schemas.microsoft.com/office/drawing/2014/main" id="{2104EA9B-FAB6-4886-B601-4A4DD3B092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39300" y="7048500"/>
            <a:ext cx="9906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6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6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Pedir</a:t>
            </a:r>
          </a:p>
        </p:txBody>
      </p:sp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7CDA626D-36D4-42DA-ACBD-33A9FDC2B5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58300" y="7334250"/>
            <a:ext cx="14478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863">
                <a:solidFill>
                  <a:srgbClr val="F4F6F8"/>
                </a:solidFill>
                <a:latin typeface="Barlow"/>
                <a:ea typeface="Barlow"/>
                <a:cs typeface="Barlow"/>
              </a:defRPr>
            </a:pPr>
            <a:r>
              <a:rPr sz="863">
                <a:solidFill>
                  <a:srgbClr val="F4F6F8"/>
                </a:solidFill>
                <a:latin typeface="Barlow"/>
                <a:ea typeface="Barlow"/>
                <a:cs typeface="Barlow"/>
              </a:rPr>
              <a:t>Siguiente paso</a:t>
            </a:r>
          </a:p>
        </p:txBody>
      </p:sp>
      <p:sp>
        <p:nvSpPr>
          <p:cNvPr id="53" name="">
            <a:extLst xmlns:a="http://schemas.openxmlformats.org/drawingml/2006/main">
              <a:ext uri="{FF2B5EF4-FFF2-40B4-BE49-F238E27FC236}">
                <a16:creationId xmlns:a16="http://schemas.microsoft.com/office/drawing/2014/main" id="{0719FF0A-299C-4392-8D95-1B7913ADB7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2590800"/>
            <a:ext cx="2476500" cy="2476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38100">
            <a:solidFill>
              <a:srgbClr val="FF7E00"/>
            </a:solidFill>
          </a:ln>
        </p:spPr>
      </p:sp>
      <p:sp>
        <p:nvSpPr>
          <p:cNvPr id="54" name="">
            <a:extLst xmlns:a="http://schemas.openxmlformats.org/drawingml/2006/main">
              <a:ext uri="{FF2B5EF4-FFF2-40B4-BE49-F238E27FC236}">
                <a16:creationId xmlns:a16="http://schemas.microsoft.com/office/drawing/2014/main" id="{3C9B53E9-084B-4E30-B63D-06C30592A9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15700" y="3448050"/>
            <a:ext cx="1885950" cy="123825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66675">
            <a:solidFill>
              <a:srgbClr val="18A058"/>
            </a:solidFill>
          </a:ln>
        </p:spPr>
      </p:sp>
      <p:sp>
        <p:nvSpPr>
          <p:cNvPr id="55" name="">
            <a:extLst xmlns:a="http://schemas.openxmlformats.org/drawingml/2006/main">
              <a:ext uri="{FF2B5EF4-FFF2-40B4-BE49-F238E27FC236}">
                <a16:creationId xmlns:a16="http://schemas.microsoft.com/office/drawing/2014/main" id="{ABE79F2A-4290-4220-B468-893746CEE6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201650" y="3448050"/>
            <a:ext cx="590550" cy="40005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66675">
            <a:solidFill>
              <a:srgbClr val="1E5EFF"/>
            </a:solidFill>
          </a:ln>
        </p:spPr>
      </p:sp>
      <p:sp>
        <p:nvSpPr>
          <p:cNvPr id="56" name="">
            <a:extLst xmlns:a="http://schemas.openxmlformats.org/drawingml/2006/main">
              <a:ext uri="{FF2B5EF4-FFF2-40B4-BE49-F238E27FC236}">
                <a16:creationId xmlns:a16="http://schemas.microsoft.com/office/drawing/2014/main" id="{7897A9C7-69C8-4D99-9741-D706508729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92200" y="3009900"/>
            <a:ext cx="514350" cy="8382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66675">
            <a:solidFill>
              <a:srgbClr val="C89B3C"/>
            </a:solidFill>
          </a:ln>
        </p:spPr>
      </p:sp>
    </p:spTree>
    <p:extLst>
      <p:ext uri="{BB962C8B-B14F-4D97-AF65-F5344CB8AC3E}">
        <p14:creationId xmlns:p14="http://schemas.microsoft.com/office/powerpoint/2010/main" val="1065922016"/>
      </p:ext>
    </p:extLst>
  </p:cSld>
</p:sld>
</file>

<file path=ppt/slides/slide10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83C269EC-CBC6-4B73-BB07-A1854D9B7E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CFE53167-192D-46BC-9584-8F2E225D91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143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E2754B4A-0E20-489B-AA93-86115E060B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" y="0"/>
            <a:ext cx="381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AFA2851F-CA3C-4B97-B2B8-85E1433211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e2c7193c861497f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AD9CE6E-5AEC-4922-8630-7F700AD289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9088A3E-9FF5-47C7-B35A-B5CE1B91A0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80D9BA6-3DA3-4314-9503-C24C6DA84A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8D2D4A6-F8AB-4EBC-8053-8EFF4569B3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63B0DD19-1A6C-49D6-90C5-FCF80C1310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D9E0E8"/>
            </a:solidFill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862FF0EE-A39F-40A7-8488-8C391BC540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82045A05-5F8D-47A3-8C99-717A308DAD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2F3742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2F3742"/>
                </a:solidFill>
                <a:latin typeface="Space Mono"/>
                <a:ea typeface="Space Mono"/>
                <a:cs typeface="Space Mono"/>
              </a:rPr>
              <a:t>10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59B63E17-A8C3-406B-9C01-7639D986CD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A8A419CC-A292-4306-B643-A3B4A20583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MÉTODO 5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3530760F-EB1A-497F-AC11-5A26E229ED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BLUF: empieza por la conclusión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264B4322-B0B8-4835-B879-44E943A0AE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La audiencia no quiere acompañarte por todo tu camino mental; quiere entender rápido hacia dónde vas.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EAFB2349-6FFD-4552-987C-14BCF2BBF2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10000" y="4953000"/>
            <a:ext cx="49530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26EC3965-7A46-45F4-849D-F34C91CB64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10000" y="5210175"/>
            <a:ext cx="4953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2025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025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Conclusión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AEE66C0D-09AB-4168-9CC4-B1EEE98065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52750" y="6096000"/>
            <a:ext cx="66675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 w="9525">
            <a:solidFill>
              <a:srgbClr val="FF7E00"/>
            </a:solidFill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FDC92F8-7A21-43BC-9BE6-7B7AFBFF33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52750" y="6353175"/>
            <a:ext cx="6667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2025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025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</a:rPr>
              <a:t>Tres razones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68C4E397-87F5-4B5F-85A7-E636AFA257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95500" y="7239000"/>
            <a:ext cx="83820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4F6F8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18CC5DCA-5CFA-45D1-A172-26D3912B1C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95500" y="7496175"/>
            <a:ext cx="8382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20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0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Evidencia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3F04E0FE-3490-47CF-B02E-6FDBD377D8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114800"/>
            <a:ext cx="3429000" cy="2247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DF3FF"/>
          </a:solidFill>
          <a:ln xmlns:a="http://schemas.openxmlformats.org/drawingml/2006/main" w="10478">
            <a:solidFill>
              <a:srgbClr val="1E5EFF"/>
            </a:solidFill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A7D2881C-3BD6-4F0E-AC88-93652FD2D8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324350"/>
            <a:ext cx="29718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Estructura práctica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AFB5BCF0-8148-411E-8B4E-F27DD289BD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686300"/>
            <a:ext cx="2971800" cy="1504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1. Mi punto es...</a:t>
            </a:r>
          </a:p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2. Lo sostengo por tres razones...</a:t>
            </a:r>
          </a:p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3. La evidencia clave es...</a:t>
            </a:r>
          </a:p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4. Por eso propongo...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FBADF20E-5996-4E7F-AB32-BB6A652105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0350" y="4305300"/>
            <a:ext cx="4000500" cy="1333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AF7F0"/>
          </a:solidFill>
          <a:ln xmlns:a="http://schemas.openxmlformats.org/drawingml/2006/main" w="10478">
            <a:solidFill>
              <a:srgbClr val="18A058"/>
            </a:solidFill>
          </a:ln>
        </p:spPr>
      </p:sp>
      <p:pic>
        <p:nvPicPr>
          <p:cNvPr id="2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5d642e40b8e4767"/>
          <a:stretch xmlns:a="http://schemas.openxmlformats.org/drawingml/2006/main"/>
        </p:blipFill>
        <p:spPr>
          <a:xfrm xmlns:a="http://schemas.openxmlformats.org/drawingml/2006/main">
            <a:off x="10648950" y="4533900"/>
            <a:ext cx="457200" cy="457200"/>
          </a:xfrm>
          <a:prstGeom xmlns:a="http://schemas.openxmlformats.org/drawingml/2006/main" prst="rect">
            <a:avLst/>
          </a:prstGeom>
        </p:spPr>
      </p:pic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EC6088C5-5C79-4911-8AE1-AE81208913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77600" y="4514850"/>
            <a:ext cx="29146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Traducción financiera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2FEF4615-47B2-48F4-8EA2-CA4C5728BD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77600" y="4876800"/>
            <a:ext cx="291465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4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4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No empieces por el Excel. Empieza por la decisión que el Excel soporta.</a:t>
            </a:r>
          </a:p>
        </p:txBody>
      </p:sp>
    </p:spTree>
    <p:extLst>
      <p:ext uri="{BB962C8B-B14F-4D97-AF65-F5344CB8AC3E}">
        <p14:creationId xmlns:p14="http://schemas.microsoft.com/office/powerpoint/2010/main" val="566405814"/>
      </p:ext>
    </p:extLst>
  </p:cSld>
</p:sld>
</file>

<file path=ppt/slides/slide1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FA7EE6C-38CB-4BB7-A034-F4D170E5D0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B590472-3ECA-464C-9C95-CC032DDFDA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143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7E0DC59-F2A7-4B8C-ACEA-BF06D348F1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" y="0"/>
            <a:ext cx="381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56333C6-8A67-40AF-A4A4-9D57045D04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46becef25064079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31021AB2-9DE2-45BA-B9C8-2D4EFC628E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326DFB18-3550-4EEE-9AF7-91035315E4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E200604-3988-4476-BF6C-E0E12597B9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CE80030-9D3F-4759-9AA3-F181236A14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6F0E82FF-A865-40E5-8B08-7DD542C036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D9E0E8"/>
            </a:solidFill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F061F43-7ACA-4D5C-A959-B126D3E881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37D1E26-C915-4878-90E7-586729D119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2F3742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2F3742"/>
                </a:solidFill>
                <a:latin typeface="Space Mono"/>
                <a:ea typeface="Space Mono"/>
                <a:cs typeface="Space Mono"/>
              </a:rPr>
              <a:t>11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FAA942D3-0031-4E59-9E30-C7F8CA8B7C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EFFB28DC-2FE4-4C8A-A3CB-7C3A7A9CAD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ESCRITURA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763CD9C5-8BA2-4A97-9A63-C228826A0B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Un texto argumentativo también es un pitch, pero por escrito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063024F1-F715-45A0-B9A5-EA9C0D57C3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Si no puedes defender tu idea en una página clara, probablemente todavía falta ordenar el pensamiento.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E46851C6-BFEF-441D-B16A-C5A2CE75D3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3905250"/>
            <a:ext cx="3657600" cy="1219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FD25B5D6-057E-456A-BF3D-304E86113D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114800"/>
            <a:ext cx="4000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125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01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DCDA922F-F5CA-4AED-A328-DED06F6F3B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00200" y="4095750"/>
            <a:ext cx="2095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175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175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Tesis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02AD4C57-C596-47BE-BAC2-27E1CD1E0C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552950"/>
            <a:ext cx="3048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>
                <a:solidFill>
                  <a:srgbClr val="F4F6F8"/>
                </a:solidFill>
                <a:latin typeface="Barlow"/>
                <a:ea typeface="Barlow"/>
                <a:cs typeface="Barlow"/>
              </a:defRPr>
            </a:pPr>
            <a:r>
              <a:rPr sz="1275">
                <a:solidFill>
                  <a:srgbClr val="F4F6F8"/>
                </a:solidFill>
                <a:latin typeface="Barlow"/>
                <a:ea typeface="Barlow"/>
                <a:cs typeface="Barlow"/>
              </a:rPr>
              <a:t>Qué quieres que el lector crea o decida.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8CADB918-F14F-474A-82D6-37DD61F85A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14900" y="3905250"/>
            <a:ext cx="3657600" cy="1219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0BA23F80-3B51-4733-97E3-E9CFE1187D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0" y="4114800"/>
            <a:ext cx="4000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125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02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3048C692-317F-4EE4-9F07-D28D1924DE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95950" y="4095750"/>
            <a:ext cx="2095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1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1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Razones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E4419EC7-862B-4961-B2DD-439E7321A8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0" y="4552950"/>
            <a:ext cx="3048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27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Por qué tu idea tiene sentido.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64465BDC-E076-4B61-A25F-14FDE874B0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10650" y="3905250"/>
            <a:ext cx="3657600" cy="1219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26B7D141-AD14-4DF7-86A5-EB5C5370BD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39250" y="4114800"/>
            <a:ext cx="4000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125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03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B77A10FB-FDD7-4AAD-AA5B-73AF28EDF7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91700" y="4095750"/>
            <a:ext cx="2095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1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1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Evidencia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061708E3-99AC-4660-955D-996779F2BB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39250" y="4552950"/>
            <a:ext cx="3048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27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Datos, ejemplos, entrevistas, observaciones o fuentes.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CF7EBD5F-7892-4F47-8876-9C151F916F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619750"/>
            <a:ext cx="3657600" cy="1219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16A81480-6154-40EF-9D3A-F9AE7146C4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829300"/>
            <a:ext cx="4000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125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04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BADDDFBE-2EE2-4774-A8C6-957AC42DDE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00200" y="5810250"/>
            <a:ext cx="2095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1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1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Puente lógico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E816DA0F-9F9F-4B26-B182-8C23DB764A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6267450"/>
            <a:ext cx="3048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27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Cómo la evidencia prueba tu punto.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FF7ACC05-E26C-414B-A48C-59A372D7D1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14900" y="5619750"/>
            <a:ext cx="3657600" cy="1219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D059B9FA-897B-437E-B5B3-B7C8261DCA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0" y="5829300"/>
            <a:ext cx="4000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125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05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A5429E7E-0EA6-48DE-8E77-C18D8EFE55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95950" y="5810250"/>
            <a:ext cx="2095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1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1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Objeción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6D1AF9EA-651B-4621-9989-83C24D1A11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0" y="6267450"/>
            <a:ext cx="3048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27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Qué podría decir alguien que no está convencido.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B54B2121-05C3-49E1-B569-5C21FC7920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10650" y="5619750"/>
            <a:ext cx="3657600" cy="1219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91047E65-1F25-4536-995B-F992D7EA92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39250" y="5829300"/>
            <a:ext cx="4000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125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06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66E6FDCC-460D-4146-AABD-BD24FB7B20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91700" y="5810250"/>
            <a:ext cx="2095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1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1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Cierre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6B2224BF-CEC5-44A5-86CD-C4094E8416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39250" y="6267450"/>
            <a:ext cx="3048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27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Qué conclusión o acción queda después de leer.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AB98EBC2-D4AC-461A-A770-38D42BEC1F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067550"/>
            <a:ext cx="1360170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2E7"/>
          </a:solidFill>
          <a:ln xmlns:a="http://schemas.openxmlformats.org/drawingml/2006/main" w="10478">
            <a:solidFill>
              <a:srgbClr val="FF7E00"/>
            </a:solidFill>
          </a:ln>
        </p:spPr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0D347E36-CFF3-458C-878E-029980728B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7200900"/>
            <a:ext cx="13220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Tip Profe Financiero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635D6546-BEE9-49EF-B8E8-FFBC7906B4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7429500"/>
            <a:ext cx="1322070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Antes de escribir, responde en una frase: “Yo defiendo que ___ porque ___ y esto importa para ___”.</a:t>
            </a:r>
          </a:p>
        </p:txBody>
      </p:sp>
    </p:spTree>
    <p:extLst>
      <p:ext uri="{BB962C8B-B14F-4D97-AF65-F5344CB8AC3E}">
        <p14:creationId xmlns:p14="http://schemas.microsoft.com/office/powerpoint/2010/main" val="1327862052"/>
      </p:ext>
    </p:extLst>
  </p:cSld>
</p:sld>
</file>

<file path=ppt/slides/slide1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0F16A065-C03F-4B13-BC99-240A8FB11A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668EE5F-C828-45F0-A5FE-5BF430F4F0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143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D1B6E92F-2AE3-4A09-BFBA-8061F987DD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" y="0"/>
            <a:ext cx="381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DDE32543-E039-4B04-805A-019872931B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4e23408dc804945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156277BE-C0CB-4CFF-93C5-E040B9AA3F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91A8130-E7D3-478C-9F69-35E26E87D0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8D47550E-5760-4765-86F1-841161BDBB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531E583-96E4-4ABD-A856-080CC9EA56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B26E2C92-35C6-41F3-9837-22B39476BB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D9E0E8"/>
            </a:solidFill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1F9C50F1-E3D2-4D17-B2CE-94EBEF456B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326D499F-7CDD-45B5-A8E3-3BAF436578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2F3742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2F3742"/>
                </a:solidFill>
                <a:latin typeface="Space Mono"/>
                <a:ea typeface="Space Mono"/>
                <a:cs typeface="Space Mono"/>
              </a:rPr>
              <a:t>12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0F13B26B-66ED-450A-9860-C52E582D56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DFC57C5C-CE06-425B-859E-9AFCB5EC23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MÉTODOS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7AACFC8A-150C-43F1-943B-1A3305CF36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Tres formas sencillas de ordenar un argumento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D5FA0826-6803-4273-B714-63EB2C8501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No escribas por inspiración. Usa una estructura y deja que la estructura te ayude a pensar.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B6EDC20F-FB66-40F6-996E-F166809834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000500"/>
            <a:ext cx="3638550" cy="2381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84DA8C2D-79B1-4E64-BA9A-673992E696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4267200"/>
            <a:ext cx="15240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450">
                <a:solidFill>
                  <a:srgbClr val="FF7E00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450">
                <a:solidFill>
                  <a:srgbClr val="FF7E00"/>
                </a:solidFill>
                <a:latin typeface="Barlow Condensed"/>
                <a:ea typeface="Barlow Condensed"/>
                <a:cs typeface="Barlow Condensed"/>
              </a:rPr>
              <a:t>CER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A4A7D5CD-817A-48DA-9A4E-7739C8AE6E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4876800"/>
            <a:ext cx="13525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1515"/>
          </a:solidFill>
          <a:ln xmlns:a="http://schemas.openxmlformats.org/drawingml/2006/main" w="9525">
            <a:solidFill>
              <a:srgbClr val="2F3742"/>
            </a:solidFill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105923F8-7910-432C-9F4C-1E87C8D6F1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4943475"/>
            <a:ext cx="1162050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88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88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Afirmación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284E15A7-84D7-4F28-96F3-0BFF7FCC27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5314950"/>
            <a:ext cx="13525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1515"/>
          </a:solidFill>
          <a:ln xmlns:a="http://schemas.openxmlformats.org/drawingml/2006/main" w="9525">
            <a:solidFill>
              <a:srgbClr val="2F3742"/>
            </a:solidFill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6C30D220-C7A7-429E-AB25-8D1449DC5B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5381625"/>
            <a:ext cx="1162050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88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88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Evidencia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B3B8ED3C-D4BD-4F9A-A8BA-4E619860F7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5753100"/>
            <a:ext cx="13525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1515"/>
          </a:solidFill>
          <a:ln xmlns:a="http://schemas.openxmlformats.org/drawingml/2006/main" w="9525">
            <a:solidFill>
              <a:srgbClr val="2F3742"/>
            </a:solidFill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A6A5F711-B056-42FD-9107-260D7A3A7E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5819775"/>
            <a:ext cx="1162050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88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88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Razonamiento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C21C0948-338C-4806-BE9D-5D847C7A2B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28900" y="4857750"/>
            <a:ext cx="1428750" cy="914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63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1163">
                <a:solidFill>
                  <a:srgbClr val="FFFFFF"/>
                </a:solidFill>
                <a:latin typeface="Barlow"/>
                <a:ea typeface="Barlow"/>
                <a:cs typeface="Barlow"/>
              </a:rPr>
              <a:t>Digo qué pienso, muestro una prueba y explico por qué esa prueba sostiene mi idea.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F487C747-F76C-4518-AD2E-21D22894AC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14900" y="4000500"/>
            <a:ext cx="3638550" cy="2381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A9FFA188-26AD-4043-AA76-72AFC27AAC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81600" y="4267200"/>
            <a:ext cx="15240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4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4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PEEL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0A0BF024-5D85-4329-BB32-092817F9EB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81600" y="4876800"/>
            <a:ext cx="13525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4F6F8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7FA86A0A-CFD5-4A31-B71B-7CE07A06BB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76850" y="4943475"/>
            <a:ext cx="1162050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88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88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Punto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9591AC68-3890-4D56-9CB0-A0830060E2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81600" y="5314950"/>
            <a:ext cx="13525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4F6F8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6C20CFC3-80F1-4E91-A988-8FC78804AE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76850" y="5381625"/>
            <a:ext cx="1162050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88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88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Evidencia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AAB9E77D-DE20-49C8-B19A-9A54D8B6DD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81600" y="5753100"/>
            <a:ext cx="13525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4F6F8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97DB4C86-B5E1-4174-A3AC-E76821405D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76850" y="5819775"/>
            <a:ext cx="1162050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88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88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Explicación + enlace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D8BF0315-FD7F-4E2B-8860-4637768DEA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24650" y="4857750"/>
            <a:ext cx="1428750" cy="914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63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63">
                <a:solidFill>
                  <a:srgbClr val="2F3742"/>
                </a:solidFill>
                <a:latin typeface="Barlow"/>
                <a:ea typeface="Barlow"/>
                <a:cs typeface="Barlow"/>
              </a:rPr>
              <a:t>Sirve para párrafos: una idea por párrafo, una prueba y una conexión con la tesis.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CF75B4C6-7D51-4FA4-956E-33F9710EA8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10650" y="4000500"/>
            <a:ext cx="3638550" cy="2381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F3FF93C6-C305-41C1-8B7F-C3C70751BD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77350" y="4267200"/>
            <a:ext cx="15240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8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8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Toulmin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8D54D62C-71BF-4535-80A7-9973874ACF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77350" y="4876800"/>
            <a:ext cx="13525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4F6F8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432305DA-BEC9-4CFB-A1D9-2454EDE4FC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72600" y="4943475"/>
            <a:ext cx="1162050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88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88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Tesis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7B44B15F-2D71-4675-8F00-86DA693E0A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77350" y="5314950"/>
            <a:ext cx="13525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4F6F8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5D86AF00-99D1-49DE-BDDE-4A780D0B79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72600" y="5381625"/>
            <a:ext cx="1162050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88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88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Datos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904F45D6-686F-47AC-B97F-80EDAC0610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77350" y="5753100"/>
            <a:ext cx="13525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4F6F8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71294B17-31AA-4D5E-9826-B924D71D11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72600" y="5819775"/>
            <a:ext cx="1162050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88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88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Garantía + objeción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D73B5511-3414-4315-85B0-FF146BE3CB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20400" y="4857750"/>
            <a:ext cx="1428750" cy="914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63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63">
                <a:solidFill>
                  <a:srgbClr val="2F3742"/>
                </a:solidFill>
                <a:latin typeface="Barlow"/>
                <a:ea typeface="Barlow"/>
                <a:cs typeface="Barlow"/>
              </a:rPr>
              <a:t>Útil cuando el tema tiene matices, riesgos o posibles críticas.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B3E7270F-D22C-4A09-A46F-96B69D2D11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6896100"/>
            <a:ext cx="13601700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AF7F0"/>
          </a:solidFill>
          <a:ln xmlns:a="http://schemas.openxmlformats.org/drawingml/2006/main" w="9525">
            <a:solidFill>
              <a:srgbClr val="18A058"/>
            </a:solidFill>
          </a:ln>
        </p:spPr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8DD5CFFA-3C7D-4DD6-8EAF-BEC4C77D22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7058025"/>
            <a:ext cx="13144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425">
                <a:solidFill>
                  <a:srgbClr val="0B1524"/>
                </a:solidFill>
                <a:latin typeface="Barlow"/>
                <a:ea typeface="Barlow"/>
                <a:cs typeface="Barlow"/>
              </a:defRPr>
            </a:pPr>
            <a:r>
              <a:rPr sz="1425">
                <a:solidFill>
                  <a:srgbClr val="0B1524"/>
                </a:solidFill>
                <a:latin typeface="Barlow"/>
                <a:ea typeface="Barlow"/>
                <a:cs typeface="Barlow"/>
              </a:rPr>
              <a:t>Regla práctica: cada párrafo debe hacer un trabajo. Si no afirma, prueba, explica o conecta, probablemente sobra.</a:t>
            </a:r>
          </a:p>
        </p:txBody>
      </p:sp>
    </p:spTree>
    <p:extLst>
      <p:ext uri="{BB962C8B-B14F-4D97-AF65-F5344CB8AC3E}">
        <p14:creationId xmlns:p14="http://schemas.microsoft.com/office/powerpoint/2010/main" val="897458614"/>
      </p:ext>
    </p:extLst>
  </p:cSld>
</p:sld>
</file>

<file path=ppt/slides/slide1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B6291562-E25A-4F92-9951-8AACF435FE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6C9B644-0230-46C9-8A36-CD3606BAED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143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B89FA4D-3902-463B-BEA1-4D0E6C9BA6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" y="0"/>
            <a:ext cx="381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6BFAB173-73E6-4728-B56B-EDD20224FB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f550637053347a9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B36D7EA-3DFE-4302-8023-C012B57837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A423C514-5DCF-4A99-A4B5-5E12CE14C9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77F8D95A-6A17-4E65-85FB-16C44A26A3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D8946EE9-A19F-4EA5-A96A-8CFD09919D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6BF4C93-F7F9-4A13-A7B7-978633B08A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D9E0E8"/>
            </a:solidFill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1E9677F4-1D1D-4A69-A7B1-4E5A62A565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F8C5F269-02E1-4E92-A92A-C8488F9B0D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2F3742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2F3742"/>
                </a:solidFill>
                <a:latin typeface="Space Mono"/>
                <a:ea typeface="Space Mono"/>
                <a:cs typeface="Space Mono"/>
              </a:rPr>
              <a:t>13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1DE19AB2-7DD6-4BC2-8EEF-1DD0EEE2F4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C08E3568-5B3B-43D7-9FB8-2AAF93105A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TIPS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B88F5817-44BD-4035-93D4-6D926E9812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Cómo escribir con fuerza sin sonar enredado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8DC1CCDC-C7FA-4107-9CB4-3ABD4192DE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Un texto argumentativo no gana por usar palabras difíciles. Gana porque el lector entiende, cree y sabe qué hacer con la idea.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89EC94EE-B17A-42C9-81EA-EFB854A333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3848100"/>
            <a:ext cx="5810250" cy="857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293F18A0-473A-4D9B-B217-A8C008A2D0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095750"/>
            <a:ext cx="3429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35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1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4A73BE3C-654E-4F2C-96D8-5424AD6FCC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62100" y="4019550"/>
            <a:ext cx="2095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9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Una tesis, no cinco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6C8E263F-A410-4477-9558-C0B431AD88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48100" y="4038600"/>
            <a:ext cx="2286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00">
                <a:solidFill>
                  <a:srgbClr val="F4F6F8"/>
                </a:solidFill>
                <a:latin typeface="Barlow"/>
                <a:ea typeface="Barlow"/>
                <a:cs typeface="Barlow"/>
              </a:defRPr>
            </a:pPr>
            <a:r>
              <a:rPr sz="1200">
                <a:solidFill>
                  <a:srgbClr val="F4F6F8"/>
                </a:solidFill>
                <a:latin typeface="Barlow"/>
                <a:ea typeface="Barlow"/>
                <a:cs typeface="Barlow"/>
              </a:rPr>
              <a:t>Si defiendes muchas ideas al tiempo, ninguna queda fuerte.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9F85BB10-F1B4-44D4-909B-312D38DB03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05650" y="3848100"/>
            <a:ext cx="5810250" cy="857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FFD12E25-F1BE-44B3-A80C-540292791C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34250" y="4095750"/>
            <a:ext cx="3429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35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2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4E151B7B-5208-46EC-B187-B10B22C052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48600" y="4019550"/>
            <a:ext cx="2095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9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Verbos claros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D55AE242-913E-4A64-B322-77B9F4A368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34600" y="4038600"/>
            <a:ext cx="2286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2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Usa acciones concretas: reduce, aumenta, evita, permite, protege.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FD60EB8F-7BCE-4756-88AC-983C6AC2F7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010150"/>
            <a:ext cx="5810250" cy="857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1B256B26-0771-4D24-9A1A-113BCBF794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257800"/>
            <a:ext cx="3429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35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3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2A95F5FA-A053-4876-8AA9-18DA0FD6A5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62100" y="5181600"/>
            <a:ext cx="2095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9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Evidencia visible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B983B6D9-D05A-4EA8-BAB2-7B5206F12A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48100" y="5200650"/>
            <a:ext cx="2286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2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Cita datos, casos, entrevistas o ejemplos; no solo opiniones.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5A884DCF-498A-48B7-848F-592C92538A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05650" y="5010150"/>
            <a:ext cx="5810250" cy="857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E89C241D-5072-48D9-A4A2-E688BD4ED4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34250" y="5257800"/>
            <a:ext cx="3429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35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4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3EA9CD26-E825-44A3-8286-75AFBF3D1B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48600" y="5181600"/>
            <a:ext cx="2095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9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Conectores con intención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3421C8C8-BE73-4AD3-BE65-1E6A1F35E8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34600" y="5200650"/>
            <a:ext cx="2286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2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Usa porque, por eso, sin embargo, en cambio, por lo tanto.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EA564458-314F-4CCD-AA3C-641DA7295A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6172200"/>
            <a:ext cx="5810250" cy="857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F57E84F1-2D47-4F3A-A55F-ABD3F0598E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6419850"/>
            <a:ext cx="3429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35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5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BCCDB333-3F5B-4490-9D03-B62541C9F8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62100" y="6343650"/>
            <a:ext cx="2095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9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Objeción honesta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58FE49B4-3456-4DE9-8DE6-C6B59A0C2D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48100" y="6362700"/>
            <a:ext cx="2286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2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Reconoce una crítica real y responde con argumentos.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C15E6D38-50DA-4F01-8281-FE3F73F6F1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05650" y="6172200"/>
            <a:ext cx="5810250" cy="857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D0A446EC-16C5-4F52-8964-7FC23FEF36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34250" y="6419850"/>
            <a:ext cx="3429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35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6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DE0FBDE1-49C4-4F75-B8E4-6EBE5393A6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48600" y="6343650"/>
            <a:ext cx="2095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9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Cierre con criterio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2B89BCCE-C316-4AA4-93E4-A806603DEF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34600" y="6362700"/>
            <a:ext cx="2286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2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Termina diciendo qué decisión, aprendizaje o siguiente paso queda.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E6A203EB-DF86-4B8A-9C29-EDF100666C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315200"/>
            <a:ext cx="13601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425">
                <a:solidFill>
                  <a:srgbClr val="0B1524"/>
                </a:solidFill>
                <a:latin typeface="Barlow"/>
                <a:ea typeface="Barlow"/>
                <a:cs typeface="Barlow"/>
              </a:defRPr>
            </a:pPr>
            <a:r>
              <a:rPr sz="1425">
                <a:solidFill>
                  <a:srgbClr val="0B1524"/>
                </a:solidFill>
                <a:latin typeface="Barlow"/>
                <a:ea typeface="Barlow"/>
                <a:cs typeface="Barlow"/>
              </a:rPr>
              <a:t>Prueba final: alguien que no estuvo en tu cabeza debe poder leerlo y repetir tu argumento sin perderlo.</a:t>
            </a:r>
          </a:p>
        </p:txBody>
      </p:sp>
    </p:spTree>
    <p:extLst>
      <p:ext uri="{BB962C8B-B14F-4D97-AF65-F5344CB8AC3E}">
        <p14:creationId xmlns:p14="http://schemas.microsoft.com/office/powerpoint/2010/main" val="1616262195"/>
      </p:ext>
    </p:extLst>
  </p:cSld>
</p:sld>
</file>

<file path=ppt/slides/slide1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91DBC4C8-BB6A-497A-9DA5-241AFA6BF2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75E828D-63AB-44BA-92DA-A5E5E9560F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143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190D52A-DAC8-4DBF-8E55-E3968F898F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" y="0"/>
            <a:ext cx="381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CB9D626-B370-4823-B6AE-11EA7DFCBE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6c90c865390442a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3F08C5E-24AF-4696-A8CE-9E5652BBDE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46F47C6A-90F7-4205-BE2D-569CEE251E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70B9A0D3-E499-48A5-BDC0-680452B6E6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D8DC84F9-8874-42E8-AB1A-D75396F16B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86BA46EC-613A-4673-AED2-A9CBF79879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D9E0E8"/>
            </a:solidFill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7B2BE186-2BDD-4D98-9071-6091EFCE3E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AD6FE3E0-BACE-4E31-AC19-81E783BD4D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2F3742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2F3742"/>
                </a:solidFill>
                <a:latin typeface="Space Mono"/>
                <a:ea typeface="Space Mono"/>
                <a:cs typeface="Space Mono"/>
              </a:rPr>
              <a:t>14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C52F1520-E516-4176-9719-CC4B8EAE5F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5E5BD229-3288-468F-B583-49FA2DD855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MÉTODO 6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DF61A55B-AC7F-4F95-9872-8D22D4369C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Narrativa: historia + evidencia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CE8F968E-55DD-4C12-954C-328790EC87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La historia ayuda a recordar. La evidencia ayuda a creer. Un buen pitch necesita las dos.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5251A4D0-A745-4A21-81F4-967440EBBC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095750"/>
            <a:ext cx="5810250" cy="2476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pic>
        <p:nvPicPr>
          <p:cNvPr id="1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b82ae4dbabc40b4"/>
          <a:stretch xmlns:a="http://schemas.openxmlformats.org/drawingml/2006/main"/>
        </p:blipFill>
        <p:spPr>
          <a:xfrm xmlns:a="http://schemas.openxmlformats.org/drawingml/2006/main">
            <a:off x="1143000" y="4400550"/>
            <a:ext cx="552450" cy="552450"/>
          </a:xfrm>
          <a:prstGeom xmlns:a="http://schemas.openxmlformats.org/drawingml/2006/main" prst="rect">
            <a:avLst/>
          </a:prstGeom>
        </p:spPr>
      </p:pic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57732302-17E2-4A7E-A4AF-9BA18DD539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85950" y="4400550"/>
            <a:ext cx="2095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1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1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Historia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C2DC7EB4-D348-4246-8C83-BF4DD6FD88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" y="5257800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56B9EFA6-09E4-48BB-902C-41ACFBC2B9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43050" y="5219700"/>
            <a:ext cx="44386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FFFFFF"/>
                </a:solidFill>
                <a:latin typeface="Barlow"/>
                <a:ea typeface="Barlow"/>
                <a:cs typeface="Barlow"/>
              </a:rPr>
              <a:t>Persona concreta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E5AE4D00-ED5B-4FE1-8125-83533EF5C2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" y="5619750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701F58F1-800D-4A98-BAD6-6E9FABC47B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43050" y="5581650"/>
            <a:ext cx="44386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FFFFFF"/>
                </a:solidFill>
                <a:latin typeface="Barlow"/>
                <a:ea typeface="Barlow"/>
                <a:cs typeface="Barlow"/>
              </a:rPr>
              <a:t>Problema real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B33AFE94-82B4-48F5-B9C4-FF55A1AC64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" y="5981700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23866CC1-22B3-4885-8F64-DA11829E5D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43050" y="5943600"/>
            <a:ext cx="44386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FFFFFF"/>
                </a:solidFill>
                <a:latin typeface="Barlow"/>
                <a:ea typeface="Barlow"/>
                <a:cs typeface="Barlow"/>
              </a:rPr>
              <a:t>Giro que cambia la situación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38930D08-4F58-4851-AA85-141389B585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" y="6343650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8EAA1B06-6D06-4A0F-AF30-CC9BDE610E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43050" y="6305550"/>
            <a:ext cx="44386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FFFFFF"/>
                </a:solidFill>
                <a:latin typeface="Barlow"/>
                <a:ea typeface="Barlow"/>
                <a:cs typeface="Barlow"/>
              </a:rPr>
              <a:t>Resultado que se recuerda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7BD42CEB-BEFD-4C06-8E4B-B170252464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96150" y="4095750"/>
            <a:ext cx="5810250" cy="2476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pic>
        <p:nvPicPr>
          <p:cNvPr id="2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b3118320a3c42b6"/>
          <a:stretch xmlns:a="http://schemas.openxmlformats.org/drawingml/2006/main"/>
        </p:blipFill>
        <p:spPr>
          <a:xfrm xmlns:a="http://schemas.openxmlformats.org/drawingml/2006/main">
            <a:off x="7620000" y="4400550"/>
            <a:ext cx="552450" cy="552450"/>
          </a:xfrm>
          <a:prstGeom xmlns:a="http://schemas.openxmlformats.org/drawingml/2006/main" prst="rect">
            <a:avLst/>
          </a:prstGeom>
        </p:spPr>
      </p:pic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D3567AD0-2373-4AC2-8253-34D330B0A7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62950" y="4400550"/>
            <a:ext cx="2476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1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1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Evidencia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6BC2BD48-6DF3-42B5-9770-7372911A77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5257800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8A058"/>
          </a:solidFill>
          <a:ln xmlns:a="http://schemas.openxmlformats.org/drawingml/2006/main">
            <a:noFill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1BCAE848-FC42-4DD7-AB99-32552D9A8F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5219700"/>
            <a:ext cx="44386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Dato observado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1228E96A-8162-4892-8514-002EF64977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5619750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8A058"/>
          </a:solidFill>
          <a:ln xmlns:a="http://schemas.openxmlformats.org/drawingml/2006/main">
            <a:noFill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76B614F7-3590-44C8-A9E1-759170E15F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5581650"/>
            <a:ext cx="44386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Piloto o aprendizaje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02C880C6-7BA0-41F2-8717-6EF43E0249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5981700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8A058"/>
          </a:solidFill>
          <a:ln xmlns:a="http://schemas.openxmlformats.org/drawingml/2006/main">
            <a:noFill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442BAE2A-5601-43D4-95B0-E2AF6B60F1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5943600"/>
            <a:ext cx="44386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Usuario o comportamiento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9105198A-FC9F-42F4-82BA-B587F040FA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6343650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8A058"/>
          </a:solidFill>
          <a:ln xmlns:a="http://schemas.openxmlformats.org/drawingml/2006/main">
            <a:noFill/>
          </a:ln>
        </p:spPr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5064BB30-DB17-4611-B777-2193EA728B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6305550"/>
            <a:ext cx="44386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Riesgo reconocido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06EED197-EF50-4CFE-BC0C-BD1E83C47D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6934200"/>
            <a:ext cx="136017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24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4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Historia sin datos es novela. Datos sin historia son anestesia.</a:t>
            </a:r>
          </a:p>
        </p:txBody>
      </p:sp>
    </p:spTree>
    <p:extLst>
      <p:ext uri="{BB962C8B-B14F-4D97-AF65-F5344CB8AC3E}">
        <p14:creationId xmlns:p14="http://schemas.microsoft.com/office/powerpoint/2010/main" val="347598467"/>
      </p:ext>
    </p:extLst>
  </p:cSld>
</p:sld>
</file>

<file path=ppt/slides/slide1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8A9510AB-CF7F-4118-AFD2-3DB104BA36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A99A3318-82FD-4124-A354-198046D371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143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E9FB09C-A258-435C-8A71-468FB86DD9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" y="0"/>
            <a:ext cx="381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752DB2A-5EA7-41CA-9AEB-7DB94EEE7B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fe6a7c9c2284ba2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46F0DFD-A3AB-4889-AFB0-C62B3C38CC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F8BC327C-3D42-4976-B905-1E383298DE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D3FC344F-FD0C-4E0C-BB37-C13094AF75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CBAB1993-9455-4A29-BBEA-5151F7C0B5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6609E75-8D3E-49C5-A6DA-9FF8EB95AB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D9E0E8"/>
            </a:solidFill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FD279B1-62DA-4D93-B49F-56677C6928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6088D235-1464-4E6F-A10D-A7BBC68233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2F3742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2F3742"/>
                </a:solidFill>
                <a:latin typeface="Space Mono"/>
                <a:ea typeface="Space Mono"/>
                <a:cs typeface="Space Mono"/>
              </a:rPr>
              <a:t>15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CA16C602-4A12-48C4-8013-F2D0994FC8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FB95FFE2-E8D8-4731-9640-DC7813EDD3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SÍNTESIS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00F0A23-D3EB-4B8D-8200-BFEB95AAA1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El Canvas de la idea explicable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9F50B4C0-0030-482A-A772-1AFD61AB90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Antes de hacer pitch, llena estos ocho campos. Si un campo queda vacío, todavía falta pensamiento.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4EF19A36-C080-4351-ABC4-996A6E9029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048125"/>
            <a:ext cx="2857500" cy="1104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95EBD18E-0F1F-45EC-8BFE-46BD0DFD1E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4219575"/>
            <a:ext cx="4191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05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01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11A8AE51-83F7-4349-86BF-108A295842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04950" y="4200525"/>
            <a:ext cx="1714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Audiencia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AA255ED-07B4-4B6C-BF63-9E84FEF8AD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4619625"/>
            <a:ext cx="2381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F4F6F8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F4F6F8"/>
                </a:solidFill>
                <a:latin typeface="Barlow"/>
                <a:ea typeface="Barlow"/>
                <a:cs typeface="Barlow"/>
              </a:rPr>
              <a:t>¿Quién me escucha y qué le importa?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2D1B70CC-80AB-4128-AD6B-E6DA5891E2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10025" y="4048125"/>
            <a:ext cx="2857500" cy="1104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223F541A-7F12-4988-9D36-FCFC8D773A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00525" y="4219575"/>
            <a:ext cx="4191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05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02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BC373399-8B79-4C3B-BC00-57950A33CA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95825" y="4200525"/>
            <a:ext cx="1714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Problema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40BE462C-2566-4095-BDF2-16BD9757D0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00525" y="4619625"/>
            <a:ext cx="2381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¿Qué duele, cuánto duele y por qué?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63E9F7FC-B595-4CAD-843F-00C7896DDB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00900" y="4048125"/>
            <a:ext cx="2857500" cy="1104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0DC712B5-61EA-455B-A150-46EDCD9CE9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4219575"/>
            <a:ext cx="4191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05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03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6588B98F-1ED8-41A4-87C8-6EEDD09875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4200525"/>
            <a:ext cx="1714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Usuario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08DD973B-450D-4DDD-A505-6AF99E44B0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4619625"/>
            <a:ext cx="2381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¿Quién vive el problema?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49E433E4-8009-4C99-AB6A-75033E20ED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91775" y="4048125"/>
            <a:ext cx="2857500" cy="1104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6B883315-A864-4298-9E3F-068D60F925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82275" y="4219575"/>
            <a:ext cx="4191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05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04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172F529D-8393-414C-95D6-9B56645293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77575" y="4200525"/>
            <a:ext cx="1714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Solución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A57C804C-D7E4-4DD6-8282-92165DD11C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82275" y="4619625"/>
            <a:ext cx="2381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¿Qué propongo en simple?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C2DCC9B6-30FF-4351-BEBE-86B97553A3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476875"/>
            <a:ext cx="2857500" cy="1104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66930868-4AB8-4BDE-9BC2-B2E475BCA1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5648325"/>
            <a:ext cx="4191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05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05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D0FA8BA0-8CFC-4DF8-A509-A996F3037C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04950" y="5629275"/>
            <a:ext cx="1714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Diferencia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05F0998F-C5D4-4653-AB3F-38B4D5523F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6048375"/>
            <a:ext cx="2381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¿Por qué es mejor o distinto?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3D2C1CBE-D19B-4A71-AF54-A4DB3F0797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10025" y="5476875"/>
            <a:ext cx="2857500" cy="1104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1DE02204-4A38-48E1-B8A5-FAFF2145EA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00525" y="5648325"/>
            <a:ext cx="4191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05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06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10482957-08EE-4E2C-AD95-C0E17980CB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95825" y="5629275"/>
            <a:ext cx="1714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Evidencia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7721713B-B24C-4B11-BC38-1A79C30088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00525" y="6048375"/>
            <a:ext cx="2381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¿Qué prueba tengo?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2C4A7DBD-BBD5-46F6-91B8-1CB477DD44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00900" y="5476875"/>
            <a:ext cx="2857500" cy="1104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9F579D26-D926-471E-B8F6-8437FFF6CE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5648325"/>
            <a:ext cx="4191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05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07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35F6A69D-89BD-4ADA-B642-1DF23C1A92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5629275"/>
            <a:ext cx="1714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Modelo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9CC8A2F2-014C-4D3C-A301-13428D0FCE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6048375"/>
            <a:ext cx="2381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¿Cómo se sostiene?</a:t>
            </a:r>
          </a:p>
        </p:txBody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55D73B73-819D-42FA-8D38-B82469F83D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91775" y="5476875"/>
            <a:ext cx="2857500" cy="1104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14384FA0-52AB-40FA-A65D-EC103F5636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82275" y="5648325"/>
            <a:ext cx="4191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05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08</a:t>
            </a:r>
          </a:p>
        </p:txBody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2B496625-3BC9-4C78-80B1-6A9CA2EE97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77575" y="5629275"/>
            <a:ext cx="1714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Pedido</a:t>
            </a:r>
          </a:p>
        </p:txBody>
      </p:sp>
      <p:sp>
        <p:nvSpPr>
          <p:cNvPr id="48" name="">
            <a:extLst xmlns:a="http://schemas.openxmlformats.org/drawingml/2006/main">
              <a:ext uri="{FF2B5EF4-FFF2-40B4-BE49-F238E27FC236}">
                <a16:creationId xmlns:a16="http://schemas.microsoft.com/office/drawing/2014/main" id="{3B516A9E-4732-4C17-8E76-FA78E33896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82275" y="6048375"/>
            <a:ext cx="2381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¿Qué acción concreta necesito?</a:t>
            </a:r>
          </a:p>
        </p:txBody>
      </p:sp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4F4639BD-35BD-4044-B500-DAEECAE4C9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048500"/>
            <a:ext cx="136017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650">
                <a:solidFill>
                  <a:srgbClr val="0B1524"/>
                </a:solidFill>
                <a:latin typeface="Barlow"/>
                <a:ea typeface="Barlow"/>
                <a:cs typeface="Barlow"/>
              </a:defRPr>
            </a:pPr>
            <a:r>
              <a:rPr sz="1650">
                <a:solidFill>
                  <a:srgbClr val="0B1524"/>
                </a:solidFill>
                <a:latin typeface="Barlow"/>
                <a:ea typeface="Barlow"/>
                <a:cs typeface="Barlow"/>
              </a:rPr>
              <a:t>Una idea se explica bien cuando cada respuesta es concreta, no un deseo.</a:t>
            </a:r>
          </a:p>
        </p:txBody>
      </p:sp>
    </p:spTree>
    <p:extLst>
      <p:ext uri="{BB962C8B-B14F-4D97-AF65-F5344CB8AC3E}">
        <p14:creationId xmlns:p14="http://schemas.microsoft.com/office/powerpoint/2010/main" val="664307110"/>
      </p:ext>
    </p:extLst>
  </p:cSld>
</p:sld>
</file>

<file path=ppt/slides/slide1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54C80A45-D06F-4A17-86FD-1595BFEFE1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03E34F2-A526-4C4B-8582-037919E7D0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143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B424FEA7-5768-4FFC-899D-C59B72C9A5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" y="0"/>
            <a:ext cx="381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FF00C487-D34E-49D6-A5B4-B03350795F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df2fc1c72404df2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57601F8-CF0F-4C5D-B917-802D43EC82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C5076086-811E-42C8-AA79-7581D360BE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7C6C013B-CF1E-46B3-994A-AE662DA0AC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97898B6-4C7C-4668-A319-404063BD87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C4CFE77-FF60-4D90-934F-3821373143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D9E0E8"/>
            </a:solidFill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D0E8DF86-1DB9-4B3C-BD33-BED20E8BD3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255567B2-3575-41AC-8FE5-EAA9D15FBF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2F3742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2F3742"/>
                </a:solidFill>
                <a:latin typeface="Space Mono"/>
                <a:ea typeface="Space Mono"/>
                <a:cs typeface="Space Mono"/>
              </a:rPr>
              <a:t>16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87192EFD-11EC-4D59-8F57-009674CFE0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8DC7E5C-C945-4A28-A67D-89E1065B96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HERRAMIENTA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0BD77672-561D-4A95-8299-87C75C208A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La frase madre: una idea en una sola oración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EEFD3858-6960-4EE4-B66D-7101030891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Si no cabe en una frase, todavía está cruda.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ED36BF8F-C586-433D-B52C-FC36827793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095750"/>
            <a:ext cx="2857500" cy="1428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C4E2D4B9-663D-4558-94EF-55EE1459DB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362450"/>
            <a:ext cx="2286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1500">
                <a:solidFill>
                  <a:srgbClr val="FFFFFF"/>
                </a:solidFill>
                <a:latin typeface="Barlow"/>
                <a:ea typeface="Barlow"/>
                <a:cs typeface="Barlow"/>
              </a:rPr>
              <a:t>Ayudo a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31DD7504-F9B0-4DDC-9EF2-4ED37D879E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762500"/>
            <a:ext cx="23812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2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2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[quién]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7F4D1A26-26A1-4A17-9FD2-EB9A8542E3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10025" y="4095750"/>
            <a:ext cx="2857500" cy="1428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 w="9525">
            <a:solidFill>
              <a:srgbClr val="FF7E00"/>
            </a:solidFill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066E0DF2-7BBD-4FFB-9CF2-5D70224075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38625" y="4362450"/>
            <a:ext cx="2286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00000"/>
                </a:solidFill>
                <a:latin typeface="Barlow"/>
                <a:ea typeface="Barlow"/>
                <a:cs typeface="Barlow"/>
              </a:defRPr>
            </a:pPr>
            <a:r>
              <a:rPr sz="1500">
                <a:solidFill>
                  <a:srgbClr val="000000"/>
                </a:solidFill>
                <a:latin typeface="Barlow"/>
                <a:ea typeface="Barlow"/>
                <a:cs typeface="Barlow"/>
              </a:rPr>
              <a:t>a resolver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F2B4BFAD-C5D1-4E82-A901-74AFA545A6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38625" y="4762500"/>
            <a:ext cx="23812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25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25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</a:rPr>
              <a:t>[problema]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C9E4BD76-3098-4D15-B6ED-689B0E3775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00900" y="4095750"/>
            <a:ext cx="2857500" cy="1428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A058"/>
          </a:solidFill>
          <a:ln xmlns:a="http://schemas.openxmlformats.org/drawingml/2006/main" w="9525">
            <a:solidFill>
              <a:srgbClr val="18A058"/>
            </a:solidFill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A27C3AF2-509F-4B73-A061-4765A564F7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4362450"/>
            <a:ext cx="2286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1500">
                <a:solidFill>
                  <a:srgbClr val="FFFFFF"/>
                </a:solidFill>
                <a:latin typeface="Barlow"/>
                <a:ea typeface="Barlow"/>
                <a:cs typeface="Barlow"/>
              </a:rPr>
              <a:t>mediante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66B15D50-81FA-4493-BF28-250CF47E7B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4762500"/>
            <a:ext cx="23812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2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2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[solución]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6A1BA8D4-2BA0-4EE4-86C1-1AEF27008C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91775" y="4095750"/>
            <a:ext cx="2857500" cy="1428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E5EFF"/>
          </a:solidFill>
          <a:ln xmlns:a="http://schemas.openxmlformats.org/drawingml/2006/main" w="9525">
            <a:solidFill>
              <a:srgbClr val="1E5EFF"/>
            </a:solidFill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0C37C1F4-2E96-4D4F-AC98-021703890B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20375" y="4362450"/>
            <a:ext cx="2286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1500">
                <a:solidFill>
                  <a:srgbClr val="FFFFFF"/>
                </a:solidFill>
                <a:latin typeface="Barlow"/>
                <a:ea typeface="Barlow"/>
                <a:cs typeface="Barlow"/>
              </a:rPr>
              <a:t>para lograr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A583D14C-5E45-41A4-9471-93E03E29BE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20375" y="4762500"/>
            <a:ext cx="23812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2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2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[resultado medible]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6D780A8E-B79C-4519-8C4A-17F3FC9862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6096000"/>
            <a:ext cx="8096250" cy="1123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4F6F8"/>
          </a:solidFill>
          <a:ln xmlns:a="http://schemas.openxmlformats.org/drawingml/2006/main" w="10478">
            <a:solidFill>
              <a:srgbClr val="D9E0E8"/>
            </a:solidFill>
          </a:ln>
        </p:spPr>
      </p:sp>
      <p:pic>
        <p:nvPicPr>
          <p:cNvPr id="3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ac5891435a84dba"/>
          <a:stretch xmlns:a="http://schemas.openxmlformats.org/drawingml/2006/main"/>
        </p:blipFill>
        <p:spPr>
          <a:xfrm xmlns:a="http://schemas.openxmlformats.org/drawingml/2006/main">
            <a:off x="1047750" y="6324600"/>
            <a:ext cx="457200" cy="457200"/>
          </a:xfrm>
          <a:prstGeom xmlns:a="http://schemas.openxmlformats.org/drawingml/2006/main" prst="rect">
            <a:avLst/>
          </a:prstGeom>
        </p:spPr>
      </p:pic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5092E55B-70C2-4522-A617-C285067C29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76400" y="6305550"/>
            <a:ext cx="70104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Ejemplo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111957F9-FDD5-4EA4-8473-0A651C5443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76400" y="6667500"/>
            <a:ext cx="701040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Ayudamos a estudiantes universitarios a controlar gastos pequeños mediante retos semanales en WhatsApp para llegar a fin de mes con ahorro positivo.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1B89C5E5-B46E-475F-B033-96181947D7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096000"/>
            <a:ext cx="3905250" cy="1123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2E7"/>
          </a:solidFill>
          <a:ln xmlns:a="http://schemas.openxmlformats.org/drawingml/2006/main" w="10478">
            <a:solidFill>
              <a:srgbClr val="FF7E00"/>
            </a:solidFill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2DFE72FE-2ECE-40CA-8278-E89269ED6A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744200" y="6305550"/>
            <a:ext cx="34480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Prueba ácida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51CC621A-E27E-4C0F-8110-E94DB0219A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744200" y="6667500"/>
            <a:ext cx="34480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¿Una persona que no conoce el proyecto puede repetir la frase sin perder el sentido?</a:t>
            </a:r>
          </a:p>
        </p:txBody>
      </p:sp>
    </p:spTree>
    <p:extLst>
      <p:ext uri="{BB962C8B-B14F-4D97-AF65-F5344CB8AC3E}">
        <p14:creationId xmlns:p14="http://schemas.microsoft.com/office/powerpoint/2010/main" val="1815460872"/>
      </p:ext>
    </p:extLst>
  </p:cSld>
</p:sld>
</file>

<file path=ppt/slides/slide1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68BE7949-E297-4CF5-94E4-570B61E9C6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EAA62F8-6EE8-491F-8F09-D2F15E7763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143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BC2B676-898A-4100-AEDA-A0ABD2F216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" y="0"/>
            <a:ext cx="381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E9A36588-BC2E-4A76-9109-72848ABCA7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8b1a6522a024ee5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135114F9-82A2-4C26-BC1C-49198D6F78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E5D4DBE5-9E15-44FD-A619-64DA589B95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8DB9D5D4-3265-4CAB-B6D4-D3A5EDB892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AF4A8A2-5C3B-48AB-8161-942570B46B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45C1F90-EC74-48D8-AEE6-323ED7C96A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D9E0E8"/>
            </a:solidFill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381D6B71-7828-4DEC-8626-BF3B615426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B25D91C-2A80-4803-8FE4-F8C1E83543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2F3742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2F3742"/>
                </a:solidFill>
                <a:latin typeface="Space Mono"/>
                <a:ea typeface="Space Mono"/>
                <a:cs typeface="Space Mono"/>
              </a:rPr>
              <a:t>17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2646FF19-7183-4D4F-8B4A-CA89F0BED9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E84F6CC7-254B-4673-B5A2-1D04F022CD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PITCH 90 S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394D9C83-A056-43B3-9283-F9F808128F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El objetivo no es contarlo todo: es abrir una conversación seria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5F36F332-29E7-4ACC-9163-DD3677215A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La calidad está en seleccionar. Noventa segundos obligan a ordenar.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F4237C49-A472-4EC8-A565-EBBFF112C6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171950"/>
            <a:ext cx="1543050" cy="1790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5C0B1112-95FF-46E3-9E0C-464F7079B7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400550"/>
            <a:ext cx="11239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20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0–10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63A5A481-D933-4180-8727-82EA06B0E8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800600"/>
            <a:ext cx="12192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75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75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Gancho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910EA6CC-59B8-4A49-A96A-798383888C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5257800"/>
            <a:ext cx="11239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F4F6F8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F4F6F8"/>
                </a:solidFill>
                <a:latin typeface="Barlow"/>
                <a:ea typeface="Barlow"/>
                <a:cs typeface="Barlow"/>
              </a:rPr>
              <a:t>Escena, dato o pregunta.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C1E2B4E5-4700-472C-9235-45B8239A5E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28900" y="4171950"/>
            <a:ext cx="1543050" cy="1790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D028797D-875B-4C7A-BB64-214F46D433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00350" y="4400550"/>
            <a:ext cx="11239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20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10–25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EF4191AE-C717-4541-8E8F-76039551BE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00350" y="4800600"/>
            <a:ext cx="12192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Problema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24E85B08-1F1F-48E0-A1C3-DA936F452A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00350" y="5257800"/>
            <a:ext cx="11239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Quién sufre y qué pierde.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B4824285-7217-47B8-872D-545A5CDDFB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38650" y="4171950"/>
            <a:ext cx="1543050" cy="1790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086A1E4B-EB55-4267-A57E-A38145DDBF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10100" y="4400550"/>
            <a:ext cx="11239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20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25–40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FA00EFEC-B550-4485-A0EC-EFC88E061F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10100" y="4800600"/>
            <a:ext cx="12192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75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75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Solución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EE4EE7B9-ABB1-4CBD-B3FA-5FE2FB5CD8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10100" y="5257800"/>
            <a:ext cx="11239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F4F6F8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F4F6F8"/>
                </a:solidFill>
                <a:latin typeface="Barlow"/>
                <a:ea typeface="Barlow"/>
                <a:cs typeface="Barlow"/>
              </a:rPr>
              <a:t>Qué haces, en simple.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5A66CC0A-6A2B-40E0-A03D-F2FFBD57D9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48400" y="4171950"/>
            <a:ext cx="1543050" cy="1790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6981A285-A091-4DA9-A51F-EA39B6C3CB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850" y="4400550"/>
            <a:ext cx="11239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20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40–55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0A3E172F-1E73-4063-AB99-4ABE30CB32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850" y="4800600"/>
            <a:ext cx="12192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Valor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792710DB-710C-45EE-9512-84ACBFD3A8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850" y="5257800"/>
            <a:ext cx="11239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Por qué mejora.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D9858C5D-984A-4F23-88A3-F9E7C619CA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4171950"/>
            <a:ext cx="1543050" cy="1790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BC4A402E-1837-43F1-97BE-A3CE512878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0" y="4400550"/>
            <a:ext cx="11239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20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55–70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E31E29D6-93B6-4EB6-8F66-AC8C2A8EFD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0" y="4800600"/>
            <a:ext cx="12192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75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75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Evidencia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BCD281D4-7C12-4D74-937F-305C2775C9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0" y="5257800"/>
            <a:ext cx="11239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F4F6F8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F4F6F8"/>
                </a:solidFill>
                <a:latin typeface="Barlow"/>
                <a:ea typeface="Barlow"/>
                <a:cs typeface="Barlow"/>
              </a:rPr>
              <a:t>Dato, prueba o usuario.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6E0A322A-69EF-4987-B108-D39B1BBF62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67900" y="4171950"/>
            <a:ext cx="1543050" cy="1790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3BF61613-5FE0-4BE6-919F-A34CA8E598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39350" y="4400550"/>
            <a:ext cx="11239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20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70–82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04E62D9F-23F9-414E-AB7D-45D70227CD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39350" y="4800600"/>
            <a:ext cx="12192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Modelo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A4B57216-54CA-47BE-89EC-0DC4F60402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39350" y="5257800"/>
            <a:ext cx="11239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Cómo se sostiene.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E3AA1CDC-F694-477E-BB6E-2F31A27BD5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77650" y="4171950"/>
            <a:ext cx="1543050" cy="1790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233497F1-C919-4712-A5B5-3D52E7CA72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49100" y="4400550"/>
            <a:ext cx="11239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20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82–90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62687DF4-5B6C-4F5F-A097-899E1BEEAD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49100" y="4800600"/>
            <a:ext cx="12192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75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75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Pedido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4B2D7BF3-F31B-4134-96DC-03BB3F8FFC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49100" y="5257800"/>
            <a:ext cx="11239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F4F6F8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F4F6F8"/>
                </a:solidFill>
                <a:latin typeface="Barlow"/>
                <a:ea typeface="Barlow"/>
                <a:cs typeface="Barlow"/>
              </a:rPr>
              <a:t>Qué necesitas.</a:t>
            </a:r>
          </a:p>
        </p:txBody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0E320D53-4DFD-479C-856A-EE6FAB4753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6629400"/>
            <a:ext cx="1360170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DF3FF"/>
          </a:solidFill>
          <a:ln xmlns:a="http://schemas.openxmlformats.org/drawingml/2006/main" w="10478">
            <a:solidFill>
              <a:srgbClr val="1E5EFF"/>
            </a:solidFill>
          </a:ln>
        </p:spPr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5C414D54-AE50-47F4-8CCA-7DAA161421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76400" y="6762750"/>
            <a:ext cx="125158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Disciplina</a:t>
            </a:r>
          </a:p>
        </p:txBody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54A80A45-9777-4CBB-8034-916ACBE361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76400" y="6991350"/>
            <a:ext cx="125158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El pitch de 90 segundos no reemplaza los detalles. Sirve para que la audiencia quiera saber más.</a:t>
            </a:r>
          </a:p>
        </p:txBody>
      </p:sp>
    </p:spTree>
    <p:extLst>
      <p:ext uri="{BB962C8B-B14F-4D97-AF65-F5344CB8AC3E}">
        <p14:creationId xmlns:p14="http://schemas.microsoft.com/office/powerpoint/2010/main" val="178237963"/>
      </p:ext>
    </p:extLst>
  </p:cSld>
</p:sld>
</file>

<file path=ppt/slides/slide1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F7FB122B-467B-4A8F-8ADC-AF68BF3D0C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DA34740-DE0A-413E-8A12-D5E7EBEFF8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143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657EA5BB-1CAA-4183-878C-ADFFBFF550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" y="0"/>
            <a:ext cx="381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BBCA8F1A-C403-46F6-9F1A-7BB040BA77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79e5cadffc649fa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375ABCF-9555-447D-AD2D-A5DA62CC32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2068E87-9906-4B6B-9176-CDA441BD53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519539A3-B14F-40E2-97F6-F488C04E0F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65174B8-259D-4E21-A894-97B923291E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4130DBA-B623-4F86-A032-3566B10076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D9E0E8"/>
            </a:solidFill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7B89D83-CC58-4CD4-9F0A-E84D37777F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E642915-7A89-4653-8568-C30D6B420A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2F3742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2F3742"/>
                </a:solidFill>
                <a:latin typeface="Space Mono"/>
                <a:ea typeface="Space Mono"/>
                <a:cs typeface="Space Mono"/>
              </a:rPr>
              <a:t>18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4A261D70-E381-4829-B54B-1D134DC722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C3ED314-A0F3-4F31-BFB4-99CD98DD60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PITCH 3 MIN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9763AA76-A08B-4F96-990D-4E68934EDA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Cuando hay más tiempo, agregas mercado, equipo y números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4515FCCB-CAC0-4323-914B-9D663D9725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La estructura crece, pero el principio no cambia: claridad primero.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EA61D8E2-FBF5-448D-A752-664EF3FD07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095750"/>
            <a:ext cx="2143125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D95D86EA-5DCB-43A4-B360-9C5C504747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267200"/>
            <a:ext cx="285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20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1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8531991D-C005-4E04-B082-C68EF705B4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90650" y="4286250"/>
            <a:ext cx="1333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17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7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Hook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93C4D164-9030-49FB-A3BA-5E2A94F708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95650" y="4095750"/>
            <a:ext cx="2143125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53317C5D-48C4-4968-9A20-89F6E0EE87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67100" y="4267200"/>
            <a:ext cx="285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20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2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1DCAFC86-BBB9-4260-A5CA-82F0D7766D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67150" y="4286250"/>
            <a:ext cx="1333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17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7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Problema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5146E6BD-5CE5-468C-ACDD-0CE9D17C9C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72150" y="4095750"/>
            <a:ext cx="2143125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95A5E642-4D9E-4E2A-BE0C-E4B6965DE5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43600" y="4267200"/>
            <a:ext cx="285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20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3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4F39B330-E8AA-4F41-97C3-0DB8BB380B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43650" y="4286250"/>
            <a:ext cx="1333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17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7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Cliente / mercado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8FBE5773-1CD0-40F2-B3C4-CED9B95FDB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4095750"/>
            <a:ext cx="2143125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359BD8B2-AE0B-4E37-B960-D9EDEAD794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20100" y="4267200"/>
            <a:ext cx="285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20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4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1999378C-1171-433F-A03B-C361E5E31D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20150" y="4286250"/>
            <a:ext cx="1333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17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7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Solución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0125D3B7-8902-4CB8-8BD9-BBAB53CA43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725150" y="4095750"/>
            <a:ext cx="2143125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5CB94C80-2B41-4BA6-B643-55D963596D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96600" y="4267200"/>
            <a:ext cx="285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20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5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EBDAD72D-A9EB-4B5B-9759-830AD19145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96650" y="4286250"/>
            <a:ext cx="1333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17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7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Diferenciador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BC584F70-91C8-494E-8EC6-9B117F9D51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619750"/>
            <a:ext cx="2143125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761083D2-4FB1-42AF-84EA-4A45BE266F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5791200"/>
            <a:ext cx="285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20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6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3B537586-C5B9-43FF-BD9C-EDB93701DB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90650" y="5810250"/>
            <a:ext cx="1333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17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7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Modelo de negocio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3FF2D19A-1B47-464F-AB6F-C9B2A2F009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95650" y="5619750"/>
            <a:ext cx="2143125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83DB8D83-110C-4170-A6C4-BBB688001B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67100" y="5791200"/>
            <a:ext cx="285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20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7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9D77EA9F-D622-41F1-AD00-A684E708B0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67150" y="5810250"/>
            <a:ext cx="1333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17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7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Validación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3550A8B2-AEF8-47E2-AC32-716EB3819E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72150" y="5619750"/>
            <a:ext cx="2143125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514FF32E-8F96-4AEF-83B7-16CE703C75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43600" y="5791200"/>
            <a:ext cx="285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20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8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5F15AB1D-BD9E-4E09-9414-27D5784F23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43650" y="5810250"/>
            <a:ext cx="1333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1725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725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Finanzas básicas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D8B10B57-9DEF-4FC0-80CD-25927A3D00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5619750"/>
            <a:ext cx="2143125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66320D60-9223-462A-86B1-938FB8147C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20100" y="5791200"/>
            <a:ext cx="285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20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9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F74DD434-104F-454C-965F-3F9DFB9758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20150" y="5810250"/>
            <a:ext cx="1333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17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7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Equipo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75EABEF4-512C-401A-98DD-65FF63C708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725150" y="5619750"/>
            <a:ext cx="2143125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CC342449-3A11-474E-8F7C-6D059BE6FA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96600" y="5791200"/>
            <a:ext cx="285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20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10</a:t>
            </a:r>
          </a:p>
        </p:txBody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D7071322-4A93-4EF3-AD30-1F88688E8D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96650" y="5810250"/>
            <a:ext cx="1333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17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7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Pedido</a:t>
            </a:r>
          </a:p>
        </p:txBody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0A14BB67-AB70-4F9A-B033-E472FB4713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000875"/>
            <a:ext cx="13601700" cy="476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AF7F0"/>
          </a:solidFill>
          <a:ln xmlns:a="http://schemas.openxmlformats.org/drawingml/2006/main" w="10478">
            <a:solidFill>
              <a:srgbClr val="18A058"/>
            </a:solidFill>
          </a:ln>
        </p:spPr>
      </p:sp>
      <p:sp>
        <p:nvSpPr>
          <p:cNvPr id="48" name="">
            <a:extLst xmlns:a="http://schemas.openxmlformats.org/drawingml/2006/main">
              <a:ext uri="{FF2B5EF4-FFF2-40B4-BE49-F238E27FC236}">
                <a16:creationId xmlns:a16="http://schemas.microsoft.com/office/drawing/2014/main" id="{05C3D97D-5E0B-4BA6-A30F-3CF0AEB656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7134225"/>
            <a:ext cx="13220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Mínimo financiero</a:t>
            </a:r>
          </a:p>
        </p:txBody>
      </p:sp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4A2D8930-4C1E-43A9-B6C3-F974F78890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7362825"/>
            <a:ext cx="1322070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4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4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Precio, costo, margen, tamaño de oportunidad y principal riesgo.</a:t>
            </a:r>
          </a:p>
        </p:txBody>
      </p:sp>
    </p:spTree>
    <p:extLst>
      <p:ext uri="{BB962C8B-B14F-4D97-AF65-F5344CB8AC3E}">
        <p14:creationId xmlns:p14="http://schemas.microsoft.com/office/powerpoint/2010/main" val="1566705782"/>
      </p:ext>
    </p:extLst>
  </p:cSld>
</p:sld>
</file>

<file path=ppt/slides/slide1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70A53462-7BB7-4091-AF33-6543F041B4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F55987B6-33BA-4C09-9D71-A6CB621714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143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D6A1F5FD-7A43-44F7-B4BB-0F9E0B7D68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" y="0"/>
            <a:ext cx="381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E8D5579-3486-49A7-9E02-1F8B3D139A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457b1ae02654009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569F36C-92F5-4D60-BF91-A885A8A745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F782C70A-5452-47EE-B1AF-6E1CD6F04D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04C0C060-9379-4978-AE01-AC484E2028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A7070C6-2560-485F-B068-2295D80EAA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EC38560E-4A9B-456F-BDDE-CBD84FA6AC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D9E0E8"/>
            </a:solidFill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6399209B-9D02-446E-AC3D-6607FDC258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DCDFD4C2-0FF7-4939-8A25-47C35B9054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2F3742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2F3742"/>
                </a:solidFill>
                <a:latin typeface="Space Mono"/>
                <a:ea typeface="Space Mono"/>
                <a:cs typeface="Space Mono"/>
              </a:rPr>
              <a:t>19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2F73C00-4864-4FA3-BC79-2D1AAFF007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D64598A9-AAE9-4CC4-84AD-E435FD1B75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EJEMPLO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DE5B7B04-5F01-4957-8DE7-D65D98E0BE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Pitch de 90 segundos: reto financiero semanal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D8209686-1E0B-4271-BC12-3BFC068957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Un ejemplo sirve para ver el orden, no para copiar la idea.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9FC167B5-F419-4C6C-9E9F-3E4C294F7C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3829050"/>
            <a:ext cx="7810500" cy="304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2ED14C17-9A83-4A07-8A72-31191DC687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4095750"/>
            <a:ext cx="7162800" cy="2343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5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5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“Cada semana muchos estudiantes reciben plata para transporte, comida y salidas; pero el viernes no saben en qué se fue. El problema no es solo falta de plata: es falta de visibilidad diaria.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 algn="l">
              <a:lnSpc>
                <a:spcPct val="110000"/>
              </a:lnSpc>
              <a:buNone/>
              <a:defRPr sz="15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5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Proponemos Reto $emanal: una dinámica por WhatsApp donde registran tres gastos al día, reciben una alerta simple y compiten por llegar al domingo con ahorro positivo.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 algn="l">
              <a:lnSpc>
                <a:spcPct val="110000"/>
              </a:lnSpc>
              <a:buNone/>
              <a:defRPr sz="15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5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La diferencia es que no empezamos con una app pesada, sino con un hábito pequeño, social y medible.”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181BD024-37E1-4999-8537-04AE98B64E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53550" y="3857625"/>
            <a:ext cx="4000500" cy="647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2E7"/>
          </a:solidFill>
          <a:ln xmlns:a="http://schemas.openxmlformats.org/drawingml/2006/main" w="10478">
            <a:solidFill>
              <a:srgbClr val="FF7E00"/>
            </a:solidFill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E03643E4-4FFD-436F-8326-9422AD89BD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44050" y="3990975"/>
            <a:ext cx="3619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Problema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67749EC9-A38E-4BFA-B52F-5F74801918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44050" y="4219575"/>
            <a:ext cx="3619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Falta de visibilidad diaria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4FB36510-9A28-444F-A33A-199D78BBCD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53550" y="4638675"/>
            <a:ext cx="4000500" cy="647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AF7F0"/>
          </a:solidFill>
          <a:ln xmlns:a="http://schemas.openxmlformats.org/drawingml/2006/main" w="10478">
            <a:solidFill>
              <a:srgbClr val="D9E0E8"/>
            </a:solidFill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6388FCE3-835A-4F15-9858-1FEBF2D4BC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44050" y="4772025"/>
            <a:ext cx="3619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Solución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0AC53092-F529-41C5-898D-5F38CE83D8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44050" y="5000625"/>
            <a:ext cx="3619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Reto semanal por WhatsApp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D110D17A-8E93-4C25-A0A1-9AE7F7AD10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53550" y="5419725"/>
            <a:ext cx="4000500" cy="647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DF3FF"/>
          </a:solidFill>
          <a:ln xmlns:a="http://schemas.openxmlformats.org/drawingml/2006/main" w="10478">
            <a:solidFill>
              <a:srgbClr val="D9E0E8"/>
            </a:solidFill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586FCD55-9B48-4A4F-85F8-D9EB838390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44050" y="5553075"/>
            <a:ext cx="3619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Evidencia faltante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DBC2997D-528E-4BC5-B5E1-66FEC2A0A8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44050" y="5781675"/>
            <a:ext cx="3619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Retención, ahorro y pago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597570B3-4B3F-4053-8AB6-3CF4A65114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53550" y="6200775"/>
            <a:ext cx="4000500" cy="647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4F6F8"/>
          </a:solidFill>
          <a:ln xmlns:a="http://schemas.openxmlformats.org/drawingml/2006/main" w="10478">
            <a:solidFill>
              <a:srgbClr val="D9E0E8"/>
            </a:solidFill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C89C32B2-F44C-4E2D-8621-4029E8FA69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44050" y="6334125"/>
            <a:ext cx="3619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Pedido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A1ECDB7B-4E37-427F-A37A-009279F07B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44050" y="6562725"/>
            <a:ext cx="3619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20 estudiantes para piloto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680CA913-90CD-44EC-B9A1-995F33454E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143750"/>
            <a:ext cx="136017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500">
                <a:solidFill>
                  <a:srgbClr val="0B1524"/>
                </a:solidFill>
                <a:latin typeface="Barlow"/>
                <a:ea typeface="Barlow"/>
                <a:cs typeface="Barlow"/>
              </a:defRPr>
            </a:pPr>
            <a:r>
              <a:rPr sz="1500">
                <a:solidFill>
                  <a:srgbClr val="0B1524"/>
                </a:solidFill>
                <a:latin typeface="Barlow"/>
                <a:ea typeface="Barlow"/>
                <a:cs typeface="Barlow"/>
              </a:rPr>
              <a:t>Pregunta para revisar: ¿dónde está el problema, la solución, la evidencia y el pedido?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DB33CF6C-475C-4BA7-A88D-7BA025B3D0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3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52232d6f77c4ba5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1BE99721-2E3B-4BD9-88FC-C295080360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0BE96EFD-2961-48F5-85D2-0705B7122D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8D1585AD-49A2-4B76-BE72-A6610C778C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35D9D7D6-162B-4B0E-9F48-09CCCBA2F0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7BFC281C-600F-441D-8DAC-CA37A9D413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D9E0E8"/>
            </a:solidFill>
          </a:ln>
        </p:spPr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8915A683-42B9-4FF3-8846-0BD84BA118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706A569E-9FA7-4C16-BC1A-42667A7A03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2F3742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2F3742"/>
                </a:solidFill>
                <a:latin typeface="Space Mono"/>
                <a:ea typeface="Space Mono"/>
                <a:cs typeface="Space Mono"/>
              </a:rPr>
              <a:t>19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CED0EA0A-A501-4687-833C-EE63BE6B56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A2010D05-E9F4-4ADF-8DDE-FB58AA479B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EJEMPLO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BE10F82B-F267-4580-8E16-3342289E43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Pitch de 90 segundos: reto financiero semanal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E9A4B9DF-07CA-4403-9902-8C270D64E4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Un ejemplo sirve para ver el orden, no para copiar la idea.</a:t>
            </a:r>
          </a:p>
        </p:txBody>
      </p:sp>
    </p:spTree>
    <p:extLst>
      <p:ext uri="{BB962C8B-B14F-4D97-AF65-F5344CB8AC3E}">
        <p14:creationId xmlns:p14="http://schemas.microsoft.com/office/powerpoint/2010/main" val="1024836053"/>
      </p:ext>
    </p:extLst>
  </p:cSld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9BD506B5-401F-4A3E-B2EF-5800B1EF7A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C4DFDFFE-3390-453A-BA78-7305AC57DB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143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0B42E971-7F42-49B6-AE8E-C64866F111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" y="0"/>
            <a:ext cx="381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E5F42C4A-6B70-4C84-A9A2-2194D5C951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e6e2774d8cf4c1d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F9A1EFE4-399B-4284-8EB9-8CAAC083AB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E3796614-D520-428E-9B41-44B95C2208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08C8C5A-90BF-40BB-842C-09A10A8EA3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E51C814-424B-41D0-971D-AA7DFC34AA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9261A300-BFB2-49AA-94E7-B59A214ACC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D9E0E8"/>
            </a:solidFill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9A8D108-66A3-4E73-86FD-A54ADEF438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1E631248-2B52-440B-844A-7AB0EB5D0E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2F3742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2F3742"/>
                </a:solidFill>
                <a:latin typeface="Space Mono"/>
                <a:ea typeface="Space Mono"/>
                <a:cs typeface="Space Mono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9B113A0E-5613-4E9A-B3D8-B7D2C4394A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510C02A9-AED4-4655-8CCA-5665FB2853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OBJETIVO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8FA0CFD-E8EA-4686-9196-EE02D824C0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Salir con una idea explicable y un pitch practicable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BEB677C6-1141-4E16-A778-E0494FA1B0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La meta no es memorizar una presentación. Es responder con claridad cinco preguntas que sostienen una conversación seria.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B819B398-24F4-4668-89EF-EC96A1AE45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095750"/>
            <a:ext cx="3619500" cy="95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ADF25297-E893-40D4-9B5B-DF5803D19E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305300"/>
            <a:ext cx="5334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35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01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2865D7E6-2B67-4442-953F-1128AA0EC1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57350" y="4305300"/>
            <a:ext cx="23622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1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¿Qué problema existe?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F15CD8F-30BD-4319-A399-7827E2ED7A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14900" y="4095750"/>
            <a:ext cx="3619500" cy="95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BB703EEE-8E9F-4EA9-8B6A-E6BBE40BEB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0" y="4305300"/>
            <a:ext cx="5334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35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02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E0EF94DF-F19B-48F9-AA7B-7E869817CF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53100" y="4305300"/>
            <a:ext cx="23622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¿Para quién importa?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96636006-A5E8-417D-ADEF-67DE957CF8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10650" y="4095750"/>
            <a:ext cx="3619500" cy="95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B57434BC-6229-4B42-8186-A02ECBD5A6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39250" y="4305300"/>
            <a:ext cx="5334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35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03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6C0CC9B3-662E-4066-A9F2-37FFE18F34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48850" y="4305300"/>
            <a:ext cx="23622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¿Qué propongo?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2D767E8E-1B8D-4B3A-8104-F36E2C78CB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505450"/>
            <a:ext cx="3619500" cy="95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BA86D411-1988-465D-B88A-AB4B75A917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715000"/>
            <a:ext cx="5334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35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04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44964494-5D80-45DC-98FF-E22A37144F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57350" y="5715000"/>
            <a:ext cx="23622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¿Por qué tiene sentido?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8B3A2BF1-BAB3-463A-A3E4-7CC9EF9C59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14900" y="5505450"/>
            <a:ext cx="3619500" cy="95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1DD823A7-1C63-4448-9D97-8C6D194399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0" y="5715000"/>
            <a:ext cx="5334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35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05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BC2F01E0-0FC7-449C-AAC2-F1111DC695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53100" y="5715000"/>
            <a:ext cx="23622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¿Qué necesito?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E9D6D454-0A00-4E39-B79A-7FA2089D11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0350" y="1695450"/>
            <a:ext cx="4000500" cy="1219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2E7"/>
          </a:solidFill>
          <a:ln xmlns:a="http://schemas.openxmlformats.org/drawingml/2006/main" w="10478">
            <a:solidFill>
              <a:srgbClr val="FF7E00"/>
            </a:solidFill>
          </a:ln>
        </p:spPr>
      </p:sp>
      <p:pic>
        <p:nvPicPr>
          <p:cNvPr id="3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615c008dcaf482d"/>
          <a:stretch xmlns:a="http://schemas.openxmlformats.org/drawingml/2006/main"/>
        </p:blipFill>
        <p:spPr>
          <a:xfrm xmlns:a="http://schemas.openxmlformats.org/drawingml/2006/main">
            <a:off x="10648950" y="1924050"/>
            <a:ext cx="457200" cy="457200"/>
          </a:xfrm>
          <a:prstGeom xmlns:a="http://schemas.openxmlformats.org/drawingml/2006/main" prst="rect">
            <a:avLst/>
          </a:prstGeom>
        </p:spPr>
      </p:pic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F36AD5A2-B724-49B7-A612-9C2FEC697D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77600" y="1905000"/>
            <a:ext cx="29146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Regla del día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7255D3E0-5DA4-47C1-93DB-7A33015D5B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77600" y="2266950"/>
            <a:ext cx="29146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4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4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Si no puedes explicarlo simple, todavía no lo has pensado suficiente.</a:t>
            </a:r>
          </a:p>
        </p:txBody>
      </p:sp>
    </p:spTree>
    <p:extLst>
      <p:ext uri="{BB962C8B-B14F-4D97-AF65-F5344CB8AC3E}">
        <p14:creationId xmlns:p14="http://schemas.microsoft.com/office/powerpoint/2010/main" val="200550943"/>
      </p:ext>
    </p:extLst>
  </p:cSld>
</p:sld>
</file>

<file path=ppt/slides/slide20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6465574B-C1E1-4B69-BDF2-3F56987510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9C7458D-240D-45B0-905D-9BB6FCD355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143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EF0F5591-F663-4993-BAFF-C1770735F1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" y="0"/>
            <a:ext cx="381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8F4515D7-D14C-4E4E-87CF-2127D40165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4592e1698a94d59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01BCEAF-F6A3-43B8-8535-FEB13264C8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CD376E6-D602-4B87-A9CF-F08C334EBA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BAB7B534-95C4-4219-B608-4A8939D220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CA40073C-BBB0-46EB-B15D-B7194FDC34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18F3B465-B88E-4736-8804-9761517E16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D9E0E8"/>
            </a:solidFill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8F9A4E82-4DCE-4883-B7A4-D8AC7D8E34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6D347AFB-6E26-40A5-899D-C14106358B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2F3742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2F3742"/>
                </a:solidFill>
                <a:latin typeface="Space Mono"/>
                <a:ea typeface="Space Mono"/>
                <a:cs typeface="Space Mono"/>
              </a:rPr>
              <a:t>20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FC87CE32-A7DE-4949-8122-2DF7E939C9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0D7425AE-C760-47ED-8236-BF03359B2B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PRÁCTICA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BED7C7F3-C538-4D66-AF9C-9BEFEB9532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Cómo practicar sin sonar robótico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D5F1F8EF-6597-4886-84F6-19812472FE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El pitch no se memoriza palabra por palabra; se domina por bloques.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E645C3EC-0AA5-47CD-B1FF-F1B4BEE002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095750"/>
            <a:ext cx="2152650" cy="1866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pic>
        <p:nvPicPr>
          <p:cNvPr id="1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b41d2776839496b"/>
          <a:stretch xmlns:a="http://schemas.openxmlformats.org/drawingml/2006/main"/>
        </p:blipFill>
        <p:spPr>
          <a:xfrm xmlns:a="http://schemas.openxmlformats.org/drawingml/2006/main">
            <a:off x="1047750" y="4362450"/>
            <a:ext cx="495300" cy="495300"/>
          </a:xfrm>
          <a:prstGeom xmlns:a="http://schemas.openxmlformats.org/drawingml/2006/main" prst="rect">
            <a:avLst/>
          </a:prstGeom>
        </p:spPr>
      </p:pic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1E7B74D7-4A99-4F8A-BA05-9679B7CBB3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010150"/>
            <a:ext cx="1524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025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025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Mapa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91EE581C-54C7-4842-9E7D-8E3120434B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410200"/>
            <a:ext cx="16573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F4F6F8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F4F6F8"/>
                </a:solidFill>
                <a:latin typeface="Barlow"/>
                <a:ea typeface="Barlow"/>
                <a:cs typeface="Barlow"/>
              </a:rPr>
              <a:t>Aprende el orden de bloques, no el texto literal.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DE65B2C8-1F01-4C46-9C97-036FF7CF2C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95650" y="4095750"/>
            <a:ext cx="2152650" cy="1866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pic>
        <p:nvPicPr>
          <p:cNvPr id="2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c7e819ae174462a"/>
          <a:stretch xmlns:a="http://schemas.openxmlformats.org/drawingml/2006/main"/>
        </p:blipFill>
        <p:spPr>
          <a:xfrm xmlns:a="http://schemas.openxmlformats.org/drawingml/2006/main">
            <a:off x="3524250" y="4362450"/>
            <a:ext cx="495300" cy="495300"/>
          </a:xfrm>
          <a:prstGeom xmlns:a="http://schemas.openxmlformats.org/drawingml/2006/main" prst="rect">
            <a:avLst/>
          </a:prstGeom>
        </p:spPr>
      </p:pic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6873D4DA-4576-423A-8186-3AF6ACE933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24250" y="5010150"/>
            <a:ext cx="1524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0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0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Tiempo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BD4E5ACF-ACFB-4460-B146-CD33356C67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24250" y="5410200"/>
            <a:ext cx="16573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Ensaya con cronómetro: si te pasas, recorta.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64348CFD-5766-43BF-A3F2-82B10EE066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72150" y="4095750"/>
            <a:ext cx="2152650" cy="1866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pic>
        <p:nvPicPr>
          <p:cNvPr id="2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6a13025aecd4200"/>
          <a:stretch xmlns:a="http://schemas.openxmlformats.org/drawingml/2006/main"/>
        </p:blipFill>
        <p:spPr>
          <a:xfrm xmlns:a="http://schemas.openxmlformats.org/drawingml/2006/main">
            <a:off x="6000750" y="4362450"/>
            <a:ext cx="495300" cy="495300"/>
          </a:xfrm>
          <a:prstGeom xmlns:a="http://schemas.openxmlformats.org/drawingml/2006/main" prst="rect">
            <a:avLst/>
          </a:prstGeom>
        </p:spPr>
      </p:pic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B12BD913-C224-4C93-8D66-4588B4BAAF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00750" y="5010150"/>
            <a:ext cx="1524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0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0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Evidencia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9376C35E-A81B-4A85-91F2-2B27386630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00750" y="5410200"/>
            <a:ext cx="16573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Ten un dato fuerte y una historia breve.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1B9D0853-3EB2-4614-A61C-7D028E4A51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4095750"/>
            <a:ext cx="2152650" cy="1866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pic>
        <p:nvPicPr>
          <p:cNvPr id="3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0907e04935041a4"/>
          <a:stretch xmlns:a="http://schemas.openxmlformats.org/drawingml/2006/main"/>
        </p:blipFill>
        <p:spPr>
          <a:xfrm xmlns:a="http://schemas.openxmlformats.org/drawingml/2006/main">
            <a:off x="8477250" y="4362450"/>
            <a:ext cx="495300" cy="495300"/>
          </a:xfrm>
          <a:prstGeom xmlns:a="http://schemas.openxmlformats.org/drawingml/2006/main" prst="rect">
            <a:avLst/>
          </a:prstGeom>
        </p:spPr>
      </p:pic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D436CA11-FC77-490F-ACFB-2A85B5D9FD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77250" y="5010150"/>
            <a:ext cx="1524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0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0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Energía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CF842773-ACB4-4B07-9234-31C3527324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77250" y="5410200"/>
            <a:ext cx="16573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Habla con convicción, no con sobreactuación.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6E09D4F4-8174-4CA9-B296-2E132D4129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725150" y="4095750"/>
            <a:ext cx="2152650" cy="1866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pic>
        <p:nvPicPr>
          <p:cNvPr id="3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8c8082a11fa410b"/>
          <a:stretch xmlns:a="http://schemas.openxmlformats.org/drawingml/2006/main"/>
        </p:blipFill>
        <p:spPr>
          <a:xfrm xmlns:a="http://schemas.openxmlformats.org/drawingml/2006/main">
            <a:off x="10953750" y="4362450"/>
            <a:ext cx="495300" cy="495300"/>
          </a:xfrm>
          <a:prstGeom xmlns:a="http://schemas.openxmlformats.org/drawingml/2006/main" prst="rect">
            <a:avLst/>
          </a:prstGeom>
        </p:spPr>
      </p:pic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F48662FE-FFA6-43C5-A02F-44750534DF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0" y="5010150"/>
            <a:ext cx="1524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0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02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Preguntas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A5E598BB-8B43-461D-91C3-87CCAC4AA7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0" y="5410200"/>
            <a:ext cx="16573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Prepara las tres objeciones más duras.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06837D9F-C21E-46E6-AF2C-2BD95A0E15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6686550"/>
            <a:ext cx="1360170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2E7"/>
          </a:solidFill>
          <a:ln xmlns:a="http://schemas.openxmlformats.org/drawingml/2006/main" w="10478">
            <a:solidFill>
              <a:srgbClr val="FF7E00"/>
            </a:solidFill>
          </a:ln>
        </p:spPr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567EE646-35E9-44DD-970E-3CF0130AFF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6819900"/>
            <a:ext cx="13220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Clave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2662654D-98BE-49D8-A68E-609A0AE51A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7048500"/>
            <a:ext cx="132207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57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57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La pasión suma cuando demuestra compromiso; resta si tapa la falta de preparación.</a:t>
            </a:r>
          </a:p>
        </p:txBody>
      </p:sp>
    </p:spTree>
    <p:extLst>
      <p:ext uri="{BB962C8B-B14F-4D97-AF65-F5344CB8AC3E}">
        <p14:creationId xmlns:p14="http://schemas.microsoft.com/office/powerpoint/2010/main" val="1479704943"/>
      </p:ext>
    </p:extLst>
  </p:cSld>
</p:sld>
</file>

<file path=ppt/slides/slide2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53A08276-20E5-4407-9F17-BC36B3B124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5D6B36E4-82EC-4D5C-AB55-D243F0190C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143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17BF02C-5F98-4E74-B118-3349C466BC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" y="0"/>
            <a:ext cx="381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CEBB06C0-AB09-44E2-9A25-043F4F7CAF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a64f0fd4f714284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851B566-07EF-41BD-8728-58AED3035B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1274110-9720-4D92-BA70-CD7945EC94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DB93F953-B410-4E94-829D-CFA61684A8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0240E53F-B113-4002-A291-C1E9616A14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01BC06A-5C13-41D6-BB80-C92BA05397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D9E0E8"/>
            </a:solidFill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8D5CBC0-BDCA-46CE-80EC-8801F21403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81F2F78-072C-4DF2-ACCB-D1EBF4550E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2F3742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2F3742"/>
                </a:solidFill>
                <a:latin typeface="Space Mono"/>
                <a:ea typeface="Space Mono"/>
                <a:cs typeface="Space Mono"/>
              </a:rPr>
              <a:t>21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7F011925-B813-4C3E-B43F-4C6B6D5D7D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D2B9780-B7E7-4D31-971E-824E6BB7D0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FEEDBACK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14E07CDA-8268-47A5-8277-B09B922B7E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Retroalimentar no es poner nota: es ayudar a pensar mejor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1512E40D-21C9-421A-AA8D-73311A11F6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En el club no juzgamos a la persona; conversamos para mejorar la claridad de la idea.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728A85F6-BE6E-44FA-8D86-65BAD25C20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095750"/>
            <a:ext cx="5810250" cy="1085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FD64E7F7-092C-49FA-9477-5391F0390F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4324350"/>
            <a:ext cx="1714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250">
                <a:solidFill>
                  <a:srgbClr val="FF7E00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250">
                <a:solidFill>
                  <a:srgbClr val="FF7E00"/>
                </a:solidFill>
                <a:latin typeface="Barlow Condensed"/>
                <a:ea typeface="Barlow Condensed"/>
                <a:cs typeface="Barlow Condensed"/>
              </a:rPr>
              <a:t>Entendí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ADE719CC-5BE2-4220-9CCF-445E816821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09900" y="4381500"/>
            <a:ext cx="3143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42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142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La idea central que entendí fue...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8E85E496-2AF5-41C7-9915-F4256866DB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05650" y="4095750"/>
            <a:ext cx="5810250" cy="1085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3C51ABB8-855C-441B-A039-76B6D6F6E3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72350" y="4324350"/>
            <a:ext cx="1714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2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2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Me faltó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C8B17B36-29DA-4F1E-9185-DF9315AC37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96400" y="4381500"/>
            <a:ext cx="3143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4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4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Para creer más, necesitaría...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3465012F-97CE-4582-A2F6-FF280D2C20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638800"/>
            <a:ext cx="5810250" cy="1085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03F7B30F-074A-49DD-A0B2-6705365EDE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5867400"/>
            <a:ext cx="1714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2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2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Preguntaría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617D9F26-302C-435E-86C7-1E00232756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09900" y="5924550"/>
            <a:ext cx="3143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4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4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La pregunta difícil que haría es...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161B2720-B3F2-49F9-B91D-7D59186FD3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05650" y="5638800"/>
            <a:ext cx="5810250" cy="1085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A916D154-D806-43E2-8EE3-C0D68C8B79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72350" y="5867400"/>
            <a:ext cx="1714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2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2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Mejoraría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77E12817-87B5-4199-A799-855A5E8296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96400" y="5924550"/>
            <a:ext cx="3143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4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4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El bloque que recortaría o reforzaría es...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8AE1554E-346E-40E3-8638-9376FBA42B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067550"/>
            <a:ext cx="13601700" cy="476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4F6F8"/>
          </a:solidFill>
          <a:ln xmlns:a="http://schemas.openxmlformats.org/drawingml/2006/main" w="10478">
            <a:solidFill>
              <a:srgbClr val="D9E0E8"/>
            </a:solidFill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448A8734-9D99-4A03-AB81-C446E28EA6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7200900"/>
            <a:ext cx="13220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Regla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BF6B60B7-886E-4F88-BA68-2710CF3374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7429500"/>
            <a:ext cx="1322070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27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Evita comentarios vagos como “me gustó”. Usa comportamientos observables: qué se entendió, qué faltó y qué pregunta queda abierta.</a:t>
            </a:r>
          </a:p>
        </p:txBody>
      </p:sp>
    </p:spTree>
    <p:extLst>
      <p:ext uri="{BB962C8B-B14F-4D97-AF65-F5344CB8AC3E}">
        <p14:creationId xmlns:p14="http://schemas.microsoft.com/office/powerpoint/2010/main" val="751436435"/>
      </p:ext>
    </p:extLst>
  </p:cSld>
</p:sld>
</file>

<file path=ppt/slides/slide2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1C8A8E2B-CCA5-4339-BABC-8F2A95456C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FBBE3FF-E3AF-452E-81BC-49EB1EEE6D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143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9C6F1168-DB3E-4D6D-8286-FEC91472B2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" y="0"/>
            <a:ext cx="381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46F1945-44F2-4163-8367-54C1EE33E0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602bef5af2f434b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45CDF7B9-4053-4E45-8A98-1D72006C85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6069DA2-729B-48E9-95DF-F6AE7DEBB8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E21C4D3B-2A47-4A45-87B3-F806F12CD3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CE02CA70-3EBB-45F1-9F3B-982F0D5284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97780BA-4585-4822-AF63-F231B566C4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D9E0E8"/>
            </a:solidFill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39F1215-AA7F-4CF3-B5B2-05118F5581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A663DC59-62F4-4FE4-A7D1-D759A6BF5F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2F3742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2F3742"/>
                </a:solidFill>
                <a:latin typeface="Space Mono"/>
                <a:ea typeface="Space Mono"/>
                <a:cs typeface="Space Mono"/>
              </a:rPr>
              <a:t>22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4F2BABD-BA1D-4BC4-90A1-D805AED01A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3ACE0200-B71A-4F1A-A2CB-2C5EA41256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AGENDA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02B1D260-1BE4-4579-8900-D8A773D042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Dinámica de 75 minutos: aprender, aplicar, presentar y mejorar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AE43030B-0EB4-4E99-813C-B3B4B3E9DE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El tiempo de práctica vale tanto como la teoría.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705659F0-63BD-4B16-971C-4C57A7CFD5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3952875"/>
            <a:ext cx="952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20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0–10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8FD55E26-804C-478C-ABC3-6ECEAC12B4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57400" y="3886200"/>
            <a:ext cx="4286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831787E8-B850-41DC-9239-12C533194E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86000" y="3981450"/>
            <a:ext cx="16192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Apertura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BB5A133C-A1FC-444E-8CC3-EDF2FDF3FD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62400" y="3990975"/>
            <a:ext cx="209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>
                <a:solidFill>
                  <a:srgbClr val="F4F6F8"/>
                </a:solidFill>
                <a:latin typeface="Barlow"/>
                <a:ea typeface="Barlow"/>
                <a:cs typeface="Barlow"/>
              </a:defRPr>
            </a:pPr>
            <a:r>
              <a:rPr sz="1050">
                <a:solidFill>
                  <a:srgbClr val="F4F6F8"/>
                </a:solidFill>
                <a:latin typeface="Barlow"/>
                <a:ea typeface="Barlow"/>
                <a:cs typeface="Barlow"/>
              </a:rPr>
              <a:t>Pitch no es carreta; es pensamiento claro.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2ABE3AEF-8830-4D5E-B97E-EB2777531C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505325"/>
            <a:ext cx="952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20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10–25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8E46A8F5-4908-4683-9073-B04E665377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57400" y="4438650"/>
            <a:ext cx="4286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71F08226-D4EE-45BD-9EFB-2443CD462A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86000" y="4533900"/>
            <a:ext cx="16192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Modelos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46886814-EB6F-46D9-B280-64B2782CBC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62400" y="4543425"/>
            <a:ext cx="209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0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Usuario, hipótesis, valor, argumento, texto y BLUF.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75A400C2-5774-4544-A595-AB8ED2A56A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057775"/>
            <a:ext cx="952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20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25–40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CB7C6F64-D9ED-4CA3-98B2-FA34E6BB46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57400" y="4991100"/>
            <a:ext cx="4286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E92D1BCD-CBF6-445D-B21A-9B0054F135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86000" y="5086350"/>
            <a:ext cx="16192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Canvas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54D827A4-2D10-4F25-BA75-E12FED53EE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62400" y="5095875"/>
            <a:ext cx="209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>
                <a:solidFill>
                  <a:srgbClr val="F4F6F8"/>
                </a:solidFill>
                <a:latin typeface="Barlow"/>
                <a:ea typeface="Barlow"/>
                <a:cs typeface="Barlow"/>
              </a:defRPr>
            </a:pPr>
            <a:r>
              <a:rPr sz="1050">
                <a:solidFill>
                  <a:srgbClr val="F4F6F8"/>
                </a:solidFill>
                <a:latin typeface="Barlow"/>
                <a:ea typeface="Barlow"/>
                <a:cs typeface="Barlow"/>
              </a:rPr>
              <a:t>Idea explicable + frase madre y tesis.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9176BB81-66CF-49B0-8492-518AF06C63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610225"/>
            <a:ext cx="952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20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40–55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321BA06C-E40E-47B0-9EE6-C3B832B3DD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57400" y="5543550"/>
            <a:ext cx="4286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3F9FCF4B-C68A-4D9B-A9D2-FE48610760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86000" y="5638800"/>
            <a:ext cx="16192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Construcción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BA67C736-69DD-4AD5-BCD5-49B0AC8242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62400" y="5648325"/>
            <a:ext cx="209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0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Pitch de 90 segundos.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9229ABAC-8B38-42A1-9372-DFD0325868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6162675"/>
            <a:ext cx="952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20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55–70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DC6FDFEC-7296-49EE-9356-3BE5310401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57400" y="6096000"/>
            <a:ext cx="4286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AE60081D-EFEB-4345-94F3-0192D58E33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86000" y="6191250"/>
            <a:ext cx="16192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Presentación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6E755A3A-DD23-47DB-A46C-8EE8355C4A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62400" y="6200775"/>
            <a:ext cx="209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>
                <a:solidFill>
                  <a:srgbClr val="F4F6F8"/>
                </a:solidFill>
                <a:latin typeface="Barlow"/>
                <a:ea typeface="Barlow"/>
                <a:cs typeface="Barlow"/>
              </a:defRPr>
            </a:pPr>
            <a:r>
              <a:rPr sz="1050">
                <a:solidFill>
                  <a:srgbClr val="F4F6F8"/>
                </a:solidFill>
                <a:latin typeface="Barlow"/>
                <a:ea typeface="Barlow"/>
                <a:cs typeface="Barlow"/>
              </a:rPr>
              <a:t>Grupos de tres con feedback.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30441A6D-DDA2-430F-A72D-29620D1F93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6715125"/>
            <a:ext cx="952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>
                <a:solidFill>
                  <a:srgbClr val="FF7E00"/>
                </a:solidFill>
                <a:latin typeface="Space Mono"/>
                <a:ea typeface="Space Mono"/>
                <a:cs typeface="Space Mono"/>
              </a:defRPr>
            </a:pPr>
            <a:r>
              <a:rPr sz="1200">
                <a:solidFill>
                  <a:srgbClr val="FF7E00"/>
                </a:solidFill>
                <a:latin typeface="Space Mono"/>
                <a:ea typeface="Space Mono"/>
                <a:cs typeface="Space Mono"/>
              </a:rPr>
              <a:t>70–75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6A9DA880-DA1C-4B27-B24F-B8F914F578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57400" y="6648450"/>
            <a:ext cx="4286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785052C5-C962-4688-9143-F69059AD57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86000" y="6743700"/>
            <a:ext cx="16192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Cierre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E61EE768-0F18-487F-905A-2128716BA8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62400" y="6753225"/>
            <a:ext cx="209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0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Aprendizajes y tarea.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F355C96D-CCB7-4563-A9FA-7A2FF7E4D6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43750" y="4057650"/>
            <a:ext cx="5334000" cy="2000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DF3FF"/>
          </a:solidFill>
          <a:ln xmlns:a="http://schemas.openxmlformats.org/drawingml/2006/main" w="10478">
            <a:solidFill>
              <a:srgbClr val="1E5EFF"/>
            </a:solidFill>
          </a:ln>
        </p:spPr>
      </p:sp>
      <p:pic>
        <p:nvPicPr>
          <p:cNvPr id="4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47a5cb5887f4904"/>
          <a:stretch xmlns:a="http://schemas.openxmlformats.org/drawingml/2006/main"/>
        </p:blipFill>
        <p:spPr>
          <a:xfrm xmlns:a="http://schemas.openxmlformats.org/drawingml/2006/main">
            <a:off x="7372350" y="4286250"/>
            <a:ext cx="457200" cy="457200"/>
          </a:xfrm>
          <a:prstGeom xmlns:a="http://schemas.openxmlformats.org/drawingml/2006/main" prst="rect">
            <a:avLst/>
          </a:prstGeom>
        </p:spPr>
      </p:pic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62CD8A69-EB8D-46B0-856B-BA0A2891B2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0" y="4267200"/>
            <a:ext cx="4248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Adaptación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88B62FAF-2EBE-4863-8237-8325204AB0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0" y="4629150"/>
            <a:ext cx="4248150" cy="1257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57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57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Si tienes 60 minutos, recorta teoría y deja práctica. Si tienes 90, agrega una ronda final frente a todos.</a:t>
            </a:r>
          </a:p>
        </p:txBody>
      </p:sp>
    </p:spTree>
    <p:extLst>
      <p:ext uri="{BB962C8B-B14F-4D97-AF65-F5344CB8AC3E}">
        <p14:creationId xmlns:p14="http://schemas.microsoft.com/office/powerpoint/2010/main" val="984757404"/>
      </p:ext>
    </p:extLst>
  </p:cSld>
</p:sld>
</file>

<file path=ppt/slides/slide2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2F4E3CBF-123D-4F9C-B564-7521C62653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F7CDD539-E290-4296-B34A-A504FB8A6D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143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CA98654-8F38-4042-9970-D90A34D35F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" y="0"/>
            <a:ext cx="381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F9EC8FD4-3237-4EBD-A9DE-A0B724FA63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86000" y="819150"/>
            <a:ext cx="953" cy="70485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DA6C768-498C-49D9-813D-E5C3A6B4BF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0" y="819150"/>
            <a:ext cx="953" cy="70485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4555AFA-7736-4B0C-8E72-5BEF3D10A5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0" y="819150"/>
            <a:ext cx="953" cy="70485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E9F1DFD7-D250-4626-AC6D-7D18EC84FE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819150"/>
            <a:ext cx="953" cy="70485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245AF7E-8443-443F-B2FF-85E3488497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819150"/>
            <a:ext cx="953" cy="70485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81D3C39-F4CF-4E84-9E55-A957E6546F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0" y="819150"/>
            <a:ext cx="953" cy="70485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63DD137-FFAC-494D-BFBC-EEA9269F9D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573000" y="819150"/>
            <a:ext cx="953" cy="70485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8702073-077E-458F-BF6B-9092676A4A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87500" y="819150"/>
            <a:ext cx="953" cy="70485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6AAC4096-2354-44EA-BB89-4BE8D7AFD2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" y="1600200"/>
            <a:ext cx="150876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6B5908C-61F2-448D-8582-509FB9BC66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" y="2857500"/>
            <a:ext cx="150876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8AB2C8D0-7014-403F-B6FC-C6203C45B8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" y="4114800"/>
            <a:ext cx="150876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763F8206-283F-401B-A354-EC27B7170B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" y="5372100"/>
            <a:ext cx="150876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B70EB7BB-0913-4FE9-A1C6-9CA3451387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" y="6629400"/>
            <a:ext cx="150876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50F1597B-8FE0-4E80-AF70-B97A91993B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1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cdea00349d1424b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5ABF963C-770D-4B54-8948-9D409A96AB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7A11BF4D-95C3-462C-B93E-1AF5178836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2CEC225E-2404-45EB-BB36-11D5234671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62A4880F-7F86-4F2A-8FE5-AABC83275E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FE0D5891-EBE1-47A9-A37F-0B9D6ACBED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2F3742"/>
            </a:solidFill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90937923-DAEE-443D-AD46-0BC71681B6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4F6F8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F4F6F8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BCAC0030-DE01-453A-BC4F-CE8D6C45A2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4F6F8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4F6F8"/>
                </a:solidFill>
                <a:latin typeface="Space Mono"/>
                <a:ea typeface="Space Mono"/>
                <a:cs typeface="Space Mono"/>
              </a:rPr>
              <a:t>23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5696DC8A-12E1-4B8B-9DFE-DC1622AA34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1515"/>
          </a:solidFill>
          <a:ln xmlns:a="http://schemas.openxmlformats.org/drawingml/2006/main" w="9525">
            <a:solidFill>
              <a:srgbClr val="151515"/>
            </a:solidFill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A28FB7BC-7AC8-49B8-AF8B-8987CC6AA1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CIERRE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EA8E212D-40DA-4962-9B4F-A8B537128B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El pitch es una prueba de pensamiento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55D9E7DA-9945-4E28-AE62-51A5CA43E3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F4F6F8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F4F6F8"/>
                </a:solidFill>
                <a:latin typeface="Barlow"/>
                <a:ea typeface="Barlow"/>
                <a:cs typeface="Barlow"/>
              </a:rPr>
              <a:t>Una buena idea no se grita: se ordena. La claridad es una forma de respeto por quien escucha.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710EBABC-1FC5-4597-B04F-D8CBC4395C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400550"/>
            <a:ext cx="68580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1515"/>
          </a:solidFill>
          <a:ln xmlns:a="http://schemas.openxmlformats.org/drawingml/2006/main" w="9525">
            <a:solidFill>
              <a:srgbClr val="2F3742"/>
            </a:solidFill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D0920831-B310-4E30-87A2-EF87B62707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2050" y="4667250"/>
            <a:ext cx="13335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550">
                <a:solidFill>
                  <a:srgbClr val="FF7E00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550">
                <a:solidFill>
                  <a:srgbClr val="FF7E00"/>
                </a:solidFill>
                <a:latin typeface="Barlow Condensed"/>
                <a:ea typeface="Barlow Condensed"/>
                <a:cs typeface="Barlow Condensed"/>
              </a:rPr>
              <a:t>Tarea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7FEB5DF0-C5B7-44DC-BD40-542BD46FAD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28900" y="4695825"/>
            <a:ext cx="44767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650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1650">
                <a:solidFill>
                  <a:srgbClr val="FFFFFF"/>
                </a:solidFill>
                <a:latin typeface="Barlow"/>
                <a:ea typeface="Barlow"/>
                <a:cs typeface="Barlow"/>
              </a:rPr>
              <a:t>Reescribe tu pitch en 90 segundos. Grábalo. Escúchalo. Recorta el 20%. Luego agrega una evidencia más fuerte.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A84CA647-A0A5-42FE-8072-304671E5E6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6096000"/>
            <a:ext cx="136017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FF7E00"/>
            </a:solidFill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E66FA362-48F1-49DA-9596-9A1F187CAD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2050" y="6324600"/>
            <a:ext cx="12915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225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25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</a:rPr>
              <a:t>¿Qué idea vale la pena defender porque puede mejorar la vida financiera de alguien?</a:t>
            </a:r>
          </a:p>
        </p:txBody>
      </p:sp>
    </p:spTree>
    <p:extLst>
      <p:ext uri="{BB962C8B-B14F-4D97-AF65-F5344CB8AC3E}">
        <p14:creationId xmlns:p14="http://schemas.microsoft.com/office/powerpoint/2010/main" val="591243626"/>
      </p:ext>
    </p:extLst>
  </p:cSld>
</p:sld>
</file>

<file path=ppt/slides/slide2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03B87142-5CD1-4262-8289-2C2416ED53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BDBD678-7A64-4D9F-B133-36AB903DDE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143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42D35A3-1049-48AE-96E1-C44B87724C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" y="0"/>
            <a:ext cx="381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51F9ED05-AECA-4F97-8D4F-69E207F7DC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fe50e8f679f471f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6E8C6C4-7872-48B4-A336-3FC2DD7577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58A334B-0AA4-4A2C-8480-087CF1A102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8DA10F84-22CD-4232-B8B9-CE9C74B6DE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341227BE-E14E-4126-9D2E-AB0EE52A0B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58ADBE2-EA29-4382-85A1-67B1647249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D9E0E8"/>
            </a:solidFill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8D54A15-17E6-4225-A6A1-90E0571AD4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CF6597EE-7E00-4980-B173-C764C0B5CE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2F3742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2F3742"/>
                </a:solidFill>
                <a:latin typeface="Space Mono"/>
                <a:ea typeface="Space Mono"/>
                <a:cs typeface="Space Mono"/>
              </a:rPr>
              <a:t>24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4E35CCF6-B27D-433D-93F2-58955D2979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A7C9C878-DB62-48C3-B7C0-38C15FA032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REFERENCIAS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0E81866C-EB3A-49D1-872E-72D3890C74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Referencias base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316B1718-85EF-4564-8962-65569BED57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Modelos y soportes usados para construir la sesión.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1C06F095-A3A7-4D27-824F-0D600CE797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3733800"/>
            <a:ext cx="13601700" cy="3257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C8AAD640-7B65-4CFA-A49D-AB32C117E3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3943350"/>
            <a:ext cx="129921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8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08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• Blank, S. (2013). Why the lean start-up changes everything. Harvard Business Review.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EE61EABB-90C2-4ECE-9E29-92D1A3086E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4229100"/>
            <a:ext cx="129921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8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08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• Carnegie Mellon University Student Academic Success Center. (s. f.). BLUF: The topic sentence handout.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93FB7B37-0679-4BD7-B732-C2DDA68A33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4514850"/>
            <a:ext cx="129921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8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08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• Excelsior OWL. (s. f.). Argumento de Toulmin.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BEE63DD0-248D-46C8-820B-D039A6706F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4800600"/>
            <a:ext cx="129921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8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08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• Graham, S., &amp; Perin, D. (2007). Writing next: Effective strategies to improve writing of adolescents.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B9491B7F-A928-4648-8538-538EA9FE14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5086350"/>
            <a:ext cx="129921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8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08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• Mayer, R. E., &amp; Fiorella, L. (2014). Principles for reducing extraneous processing in multimedia learning.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E5D7F3EE-57A4-4B82-837C-56B3624D02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5372100"/>
            <a:ext cx="129921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8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08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• Miller, G. A. (1956). The magical number seven, plus or minus two. Psychological Review, 63(2), 81–97.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834AA9CA-BD48-4788-BAA2-1F37E6DB4A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5657850"/>
            <a:ext cx="129921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8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08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• Osterwalder, A., &amp; Pigneur, Y. (s. f.). Business Model Canvas. Strategyzer.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9F02CC9B-E747-4ABD-A9E1-EA0AB976DE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5943600"/>
            <a:ext cx="129921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8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08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• Sabaj, O., Cabezas, P., Varas, G., González-Vergara, C., &amp; Pina-Stranger, Á. (2020). Empirical literature on the business pitch. Journal of Technology Management &amp; Innovation.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7CC9BE7C-8F17-46C5-84C1-3479EBCE0C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6229350"/>
            <a:ext cx="129921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8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08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• Shane, S., Drover, W., Clingingsmith, D., &amp; Cerf, M. (2020). Founder passion, neural engagement and informal investor interest. Journal of Business Venturing.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44615FEB-BF3C-496A-BEF4-19C55A5143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6515100"/>
            <a:ext cx="129921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8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08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• Stanford d.school. (s. f.). Design Thinking Bootleg.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94CC163B-AD97-491A-9E2D-FFA8C3D0A9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6800850"/>
            <a:ext cx="129921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8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08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• Toulmin, S. (1958). The uses of argument.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5C0A6C64-6ADE-47F3-9DCD-2E75A1C573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277100"/>
            <a:ext cx="136017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788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788">
                <a:solidFill>
                  <a:srgbClr val="2F3742"/>
                </a:solidFill>
                <a:latin typeface="Barlow"/>
                <a:ea typeface="Barlow"/>
                <a:cs typeface="Barlow"/>
              </a:rPr>
              <a:t>Esta obra se encuentra protegida por la normativa dada vigente en Derechos de Autor, en especial la Decisión 351 de 1993 y sus derechos se encuentran a favor de Remo Group S.A.S y Julián Esteban Restrepo Montoya, por lo tanto queda prohibida su reproducción, transformación, modificación o cualquier otro tipo de disposición, sin autorización de su titular.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C6FC9D08-ECCB-48AB-9588-75772BDEFA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3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e4769dea21d441a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16CCD9CB-8A3E-4D5A-8E0A-A80D60A0F0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CC238DD3-9478-472A-9B63-500F9D7C13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20AD214C-205E-456A-B9BB-3983DBD2F4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768F8B5E-BF82-4EF5-B38D-D234B3BB8D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6590F4E1-6053-4B9F-8A6B-366F87C73C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D9E0E8"/>
            </a:solidFill>
          </a:ln>
        </p:spPr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D7CCEACF-264E-434F-BD4A-D4B9A17BC8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CEEF2EE9-9846-4E6B-8D22-F09BF4D1E1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2F3742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2F3742"/>
                </a:solidFill>
                <a:latin typeface="Space Mono"/>
                <a:ea typeface="Space Mono"/>
                <a:cs typeface="Space Mono"/>
              </a:rPr>
              <a:t>24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0DB25676-F2C1-4B4B-BFE0-DCBBA6C0EE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E12591E3-47AF-4D76-A2B3-71A374285C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REFERENCIAS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B56A8BCD-9BF2-4FF7-AC57-FC72391CB0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Referencias base</a:t>
            </a:r>
          </a:p>
        </p:txBody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C252D39F-6ADB-4CE7-AD87-881160297B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Modelos y soportes usados para construir la sesión.</a:t>
            </a:r>
          </a:p>
        </p:txBody>
      </p:sp>
    </p:spTree>
    <p:extLst>
      <p:ext uri="{BB962C8B-B14F-4D97-AF65-F5344CB8AC3E}">
        <p14:creationId xmlns:p14="http://schemas.microsoft.com/office/powerpoint/2010/main" val="528323341"/>
      </p:ext>
    </p:extLst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FD00C23E-6C29-4694-BC39-3AAF42DB1E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0C4E183-2327-46FF-B0F1-076CA0BC56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143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66A4D24-5CD1-4419-95E0-033316549B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" y="0"/>
            <a:ext cx="381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2B8A0BE-06F7-4A7F-A187-CBDCC6BD77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d2bb3f920c543c6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E1F5A8A-699C-4FB3-87DD-C1F1D8D79B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2EB5CB4-AB46-4AA1-9531-D5FE8A635D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9E178EF2-358A-4CD8-BE73-97F1E650F5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74C3FAB-605F-4A6D-B73E-8F4F77361F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7B248AF-3A3B-4481-A319-BF2ECD866A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D9E0E8"/>
            </a:solidFill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1E49BEC4-92A2-479F-8C3C-8F41DA81A7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E8996725-6142-45BA-B233-8B997B25FE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2F3742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2F3742"/>
                </a:solidFill>
                <a:latin typeface="Space Mono"/>
                <a:ea typeface="Space Mono"/>
                <a:cs typeface="Space Mono"/>
              </a:rPr>
              <a:t>03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7A51D34B-5E8C-4EAC-9CA3-4CF84B11BB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6BE69874-97BD-45A8-9EA0-296BE4C7C8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RUTA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C7BED906-FD7A-4375-AA0B-90A65C6410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De idea suelta a idea defendible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F98EFF45-F0F5-4AF8-A147-B6D8A215F6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Una idea se vuelve poderosa cuando pasa por filtros que la aterrizan en problema, evidencia, lógica, historia y acción.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9275EADF-7367-4DCC-B018-1AD74E67EB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26130" y="4457700"/>
            <a:ext cx="266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>
            <a:solidFill>
              <a:srgbClr val="D9E0E8"/>
            </a:solidFill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57A64F08-316B-4633-995F-2A27448BCA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000500"/>
            <a:ext cx="914400" cy="9144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 w="9525">
            <a:solidFill>
              <a:srgbClr val="FF7E00"/>
            </a:solidFill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DD315750-F6DF-4018-838B-10798612BC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4276725"/>
            <a:ext cx="2667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500">
                <a:solidFill>
                  <a:srgbClr val="000000"/>
                </a:solidFill>
                <a:latin typeface="Space Mono"/>
                <a:ea typeface="Space Mono"/>
                <a:cs typeface="Space Mono"/>
              </a:defRPr>
            </a:pPr>
            <a:r>
              <a:rPr sz="1500">
                <a:solidFill>
                  <a:srgbClr val="000000"/>
                </a:solidFill>
                <a:latin typeface="Space Mono"/>
                <a:ea typeface="Space Mono"/>
                <a:cs typeface="Space Mono"/>
              </a:rPr>
              <a:t>1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4E17DFF-3513-47FB-A48C-948A001E46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105400"/>
            <a:ext cx="250698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5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Pensar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F618354D-3332-4B82-88FE-4915F452C5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5429250"/>
            <a:ext cx="243078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0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0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Entender problema, usuario, causa e impacto.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F5C0A47C-04E2-45F2-AB04-E1F5DABDAF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9810" y="4457700"/>
            <a:ext cx="266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>
            <a:solidFill>
              <a:srgbClr val="D9E0E8"/>
            </a:solidFill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B5E12E08-1D5D-485B-A079-ABD07A475D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92830" y="4000500"/>
            <a:ext cx="914400" cy="9144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4F6F8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DD680D7D-A5AE-4493-AEE8-E2FE031C5F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16680" y="4276725"/>
            <a:ext cx="2667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500">
                <a:solidFill>
                  <a:srgbClr val="0B1524"/>
                </a:solidFill>
                <a:latin typeface="Space Mono"/>
                <a:ea typeface="Space Mono"/>
                <a:cs typeface="Space Mono"/>
              </a:defRPr>
            </a:pPr>
            <a:r>
              <a:rPr sz="1500">
                <a:solidFill>
                  <a:srgbClr val="0B1524"/>
                </a:solidFill>
                <a:latin typeface="Space Mono"/>
                <a:ea typeface="Space Mono"/>
                <a:cs typeface="Space Mono"/>
              </a:rPr>
              <a:t>2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A4D004EE-455D-44E5-B80C-A2B8BFD711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92830" y="5105400"/>
            <a:ext cx="250698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5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Validar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160DB608-57DF-4F5E-A32B-5016A13E49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30930" y="5429250"/>
            <a:ext cx="243078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0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0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Convertir supuestos en evidencia.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76F1CCFE-F8DC-4842-9300-FE676F5C73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73490" y="4457700"/>
            <a:ext cx="266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>
            <a:solidFill>
              <a:srgbClr val="D9E0E8"/>
            </a:solidFill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689F6FE2-0434-4869-81BF-173D127945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6510" y="4000500"/>
            <a:ext cx="914400" cy="9144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4F6F8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71194765-1358-4840-92F9-F0D3112773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90360" y="4276725"/>
            <a:ext cx="2667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500">
                <a:solidFill>
                  <a:srgbClr val="0B1524"/>
                </a:solidFill>
                <a:latin typeface="Space Mono"/>
                <a:ea typeface="Space Mono"/>
                <a:cs typeface="Space Mono"/>
              </a:defRPr>
            </a:pPr>
            <a:r>
              <a:rPr sz="1500">
                <a:solidFill>
                  <a:srgbClr val="0B1524"/>
                </a:solidFill>
                <a:latin typeface="Space Mono"/>
                <a:ea typeface="Space Mono"/>
                <a:cs typeface="Space Mono"/>
              </a:rPr>
              <a:t>3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30B0C829-2B25-4B70-AF16-1D9F20D060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6510" y="5105400"/>
            <a:ext cx="250698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5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Estructurar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8794A2D9-4C3F-4B21-B9F4-49CF3C2DD0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04610" y="5429250"/>
            <a:ext cx="243078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0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0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Poner la conclusión arriba.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94FE1D54-DE35-44F3-A6F0-E78C3FBCA1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47170" y="4457700"/>
            <a:ext cx="266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>
            <a:solidFill>
              <a:srgbClr val="D9E0E8"/>
            </a:solidFill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7A972BE0-458B-4FAC-AEE3-C6D5E4BC8B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0190" y="4000500"/>
            <a:ext cx="914400" cy="9144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4F6F8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86406932-290D-495D-B830-183772ADB8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64040" y="4276725"/>
            <a:ext cx="2667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500">
                <a:solidFill>
                  <a:srgbClr val="0B1524"/>
                </a:solidFill>
                <a:latin typeface="Space Mono"/>
                <a:ea typeface="Space Mono"/>
                <a:cs typeface="Space Mono"/>
              </a:defRPr>
            </a:pPr>
            <a:r>
              <a:rPr sz="1500">
                <a:solidFill>
                  <a:srgbClr val="0B1524"/>
                </a:solidFill>
                <a:latin typeface="Space Mono"/>
                <a:ea typeface="Space Mono"/>
                <a:cs typeface="Space Mono"/>
              </a:rPr>
              <a:t>4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B67D92A7-BD65-415C-AEA2-5BA928530E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0190" y="5105400"/>
            <a:ext cx="250698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5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Contar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05DA9F32-181C-4F14-801A-C51C4FFA4D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78290" y="5429250"/>
            <a:ext cx="243078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0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0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Hacer memorable la idea.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BC862644-801D-40CE-826C-70F785E2A6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913870" y="4000500"/>
            <a:ext cx="914400" cy="9144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4F6F8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461B3A5A-5846-46AE-BBA8-15B675E7F4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237720" y="4276725"/>
            <a:ext cx="2667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500">
                <a:solidFill>
                  <a:srgbClr val="0B1524"/>
                </a:solidFill>
                <a:latin typeface="Space Mono"/>
                <a:ea typeface="Space Mono"/>
                <a:cs typeface="Space Mono"/>
              </a:defRPr>
            </a:pPr>
            <a:r>
              <a:rPr sz="1500">
                <a:solidFill>
                  <a:srgbClr val="0B1524"/>
                </a:solidFill>
                <a:latin typeface="Space Mono"/>
                <a:ea typeface="Space Mono"/>
                <a:cs typeface="Space Mono"/>
              </a:rPr>
              <a:t>5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CADBF2EB-CAB9-40D7-9A34-9C3A97C64C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913870" y="5105400"/>
            <a:ext cx="250698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5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75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Pedir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FE512DBE-4D4B-473E-A017-348F9B6ECC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951970" y="5429250"/>
            <a:ext cx="243078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lnSpc>
                <a:spcPct val="105000"/>
              </a:lnSpc>
              <a:buNone/>
              <a:defRPr sz="10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0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Cerrar con una acción concreta.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C9D2FC4A-CD65-4B8C-BF1E-B9E1B55096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6381750"/>
            <a:ext cx="6096000" cy="857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4F6F8"/>
          </a:solidFill>
          <a:ln xmlns:a="http://schemas.openxmlformats.org/drawingml/2006/main" w="10478">
            <a:solidFill>
              <a:srgbClr val="D9E0E8"/>
            </a:solidFill>
          </a:ln>
        </p:spPr>
      </p:sp>
      <p:pic>
        <p:nvPicPr>
          <p:cNvPr id="4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d7102f1f3484a18"/>
          <a:stretch xmlns:a="http://schemas.openxmlformats.org/drawingml/2006/main"/>
        </p:blipFill>
        <p:spPr>
          <a:xfrm xmlns:a="http://schemas.openxmlformats.org/drawingml/2006/main">
            <a:off x="1047750" y="6610350"/>
            <a:ext cx="457200" cy="457200"/>
          </a:xfrm>
          <a:prstGeom xmlns:a="http://schemas.openxmlformats.org/drawingml/2006/main" prst="rect">
            <a:avLst/>
          </a:prstGeom>
        </p:spPr>
      </p:pic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DE105493-455D-4440-8ECC-12B180429E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76400" y="6591300"/>
            <a:ext cx="5010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Conexión financiera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FC653CE6-8E4C-4FE7-BCF0-4144B1F591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76400" y="6953250"/>
            <a:ext cx="50101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27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Como en un presupuesto: primero ordenas información, luego entiendes la historia y finalmente tomas decisiones.</a:t>
            </a:r>
          </a:p>
        </p:txBody>
      </p:sp>
    </p:spTree>
    <p:extLst>
      <p:ext uri="{BB962C8B-B14F-4D97-AF65-F5344CB8AC3E}">
        <p14:creationId xmlns:p14="http://schemas.microsoft.com/office/powerpoint/2010/main" val="187187326"/>
      </p:ext>
    </p:extLst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FBE7F247-BA91-43A2-BC6C-517AD2638A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40FFF5A0-C46E-49E4-AB51-BAF5E7CEDE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143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41C1A9A-2023-439B-865E-155BD6E269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" y="0"/>
            <a:ext cx="381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CE9CA551-71CF-49A9-A10D-9A587CABD4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be469bafcf54347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4D1CD179-BDFB-4D0D-8E80-8902F0F2C8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45CFD212-BF14-4994-BE0B-E21AF42176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EE1F35D0-889F-4028-9799-F00FF076EF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3E42D788-90FE-43F4-9FDB-FAFD6ADF62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1538F3C5-786E-4FCC-AF3A-49DC517D7E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D9E0E8"/>
            </a:solidFill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B23930BA-19F2-4D77-8A0F-E915B148A8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EE5D66D9-31A1-4646-8D9B-99B7029CCD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2F3742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2F3742"/>
                </a:solidFill>
                <a:latin typeface="Space Mono"/>
                <a:ea typeface="Space Mono"/>
                <a:cs typeface="Space Mono"/>
              </a:rPr>
              <a:t>04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4F1ECDAB-0938-4735-B53E-0D08ABA391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4F18301B-DC94-4E57-AD2A-883123285E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ATENCIÓN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6CD342B3-C18E-4827-AD44-9F3E355F04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Las ideas confusas no entran: compiten contra la memoria de trabajo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EEE82AFF-35F3-4974-A34C-25345768F9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La audiencia no tiene la obligación de desenredarnos. Nosotros tenemos la responsabilidad de reducirle el esfuerzo mental.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095FFC06-C387-4D2F-B35C-297BE9D67D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000500"/>
            <a:ext cx="5619750" cy="2476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F2F20AFA-12AF-4AC1-A8E2-19FFB4E882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4286250"/>
            <a:ext cx="171450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150">
                <a:solidFill>
                  <a:srgbClr val="FF7E00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150">
                <a:solidFill>
                  <a:srgbClr val="FF7E00"/>
                </a:solidFill>
                <a:latin typeface="Barlow Condensed"/>
                <a:ea typeface="Barlow Condensed"/>
                <a:cs typeface="Barlow Condensed"/>
              </a:rPr>
              <a:t>Ruido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360B8A75-8162-41D7-AFC9-7DA88FE04F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5067300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17075C9E-8780-4DDD-9DF0-11C65C2C9A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5029200"/>
            <a:ext cx="41529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FFFFFF"/>
                </a:solidFill>
                <a:latin typeface="Barlow"/>
                <a:ea typeface="Barlow"/>
                <a:cs typeface="Barlow"/>
              </a:rPr>
              <a:t>Muchas ideas al tiempo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000E3C31-0EF9-464A-83BF-B5766D5BC8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5448300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EF574E7D-9912-47E3-B2C7-07A7EC9B4E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5410200"/>
            <a:ext cx="41529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FFFFFF"/>
                </a:solidFill>
                <a:latin typeface="Barlow"/>
                <a:ea typeface="Barlow"/>
                <a:cs typeface="Barlow"/>
              </a:rPr>
              <a:t>Muro de texto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4C8C2298-49F7-43E9-8E51-D4BCA7F0E4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5829300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8FEBCB81-09D3-4419-834E-12FB151A0A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5791200"/>
            <a:ext cx="41529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FFFFFF"/>
                </a:solidFill>
                <a:latin typeface="Barlow"/>
                <a:ea typeface="Barlow"/>
                <a:cs typeface="Barlow"/>
              </a:rPr>
              <a:t>Datos sin decisión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61CEBD99-907F-45DC-8D86-BF1925D655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6210300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789E6BE4-5FAA-424A-9E2E-E948F5B3F3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6172200"/>
            <a:ext cx="41529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FFFFFF"/>
                </a:solidFill>
                <a:latin typeface="Barlow"/>
                <a:ea typeface="Barlow"/>
                <a:cs typeface="Barlow"/>
              </a:rPr>
              <a:t>Diapositivas sin jerarquía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6390928B-DA4A-4530-A2A6-82DDC2DADD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43750" y="4000500"/>
            <a:ext cx="5619750" cy="2476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4F6F8"/>
          </a:solidFill>
          <a:ln xmlns:a="http://schemas.openxmlformats.org/drawingml/2006/main" w="9525">
            <a:solidFill>
              <a:srgbClr val="D9E0E8"/>
            </a:solidFill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268BD90F-3B20-4C51-866D-476764FAD2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67600" y="4286250"/>
            <a:ext cx="18097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1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1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Señal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47FB4245-AA8E-4B57-9B4D-4FE837CB3E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5067300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8A058"/>
          </a:solidFill>
          <a:ln xmlns:a="http://schemas.openxmlformats.org/drawingml/2006/main">
            <a:noFill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4162B625-EDDF-4CF9-8CBD-E0640BD80E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48600" y="5029200"/>
            <a:ext cx="41529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Una idea central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F6EFE7EE-4CBB-4EEB-AD3A-F57F4D0322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5448300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8A058"/>
          </a:solidFill>
          <a:ln xmlns:a="http://schemas.openxmlformats.org/drawingml/2006/main">
            <a:noFill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B1D60411-C61E-458F-B413-9F92F8DE31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48600" y="5410200"/>
            <a:ext cx="41529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Tres bloques máximo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0790CB8D-FE5B-483B-B311-0AE3BF36C5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5829300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8A058"/>
          </a:solidFill>
          <a:ln xmlns:a="http://schemas.openxmlformats.org/drawingml/2006/main">
            <a:noFill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41FE8A89-9F8C-4116-BB44-DBCB36C2D2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48600" y="5791200"/>
            <a:ext cx="41529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Dato con propósito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5C0FB2F0-9596-4B40-A253-6D3269D56F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6210300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8A058"/>
          </a:solidFill>
          <a:ln xmlns:a="http://schemas.openxmlformats.org/drawingml/2006/main">
            <a:noFill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5CD514DE-53FA-433F-984E-8C84F75586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48600" y="6172200"/>
            <a:ext cx="41529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Imagen + palabra clave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3CBF820C-8069-45EC-9B36-AD8E9B264F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6858000"/>
            <a:ext cx="8572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Soporte: Miller (1956), Sweller (1988), Mayer &amp; Fiorella (2014).</a:t>
            </a:r>
          </a:p>
        </p:txBody>
      </p:sp>
    </p:spTree>
    <p:extLst>
      <p:ext uri="{BB962C8B-B14F-4D97-AF65-F5344CB8AC3E}">
        <p14:creationId xmlns:p14="http://schemas.microsoft.com/office/powerpoint/2010/main" val="1188177803"/>
      </p:ext>
    </p:extLst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A44FE694-BE41-420A-B582-DCD9905442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F7B7A1B1-C2E9-48D2-B680-C19B4FB448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143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79D3FF0F-E9E4-4687-AC47-955DDF3984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" y="0"/>
            <a:ext cx="381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C5631D4A-08F3-4F79-A9B4-0F0F32027A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dd9339eec5241c9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BBE5734-2626-489A-B3D3-9F1F404B71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23C087B-F364-4DB1-99F1-76F7DBD17E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880873E2-0BBE-4205-A9E0-CCC8B8EF9C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0854B19D-9AC8-413B-A0B8-F87840C1C9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4E9D021-28F4-42BB-A8BF-C012EE9173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D9E0E8"/>
            </a:solidFill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3503C68C-E95D-44F8-BB0C-7ABEE9022B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F0B43244-4765-4543-A502-052D24494E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2F3742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2F3742"/>
                </a:solidFill>
                <a:latin typeface="Space Mono"/>
                <a:ea typeface="Space Mono"/>
                <a:cs typeface="Space Mono"/>
              </a:rPr>
              <a:t>05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280E6FA-50D2-432E-A6C1-B34BE3888B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82217B47-A7A1-41A8-836F-73B57A3C43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MÉTODO 1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0E04A7EC-F935-4B37-A5D0-6795CD8EA7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Design Thinking: primero el usuario, luego la solución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B245E2ED-4C82-473A-8CC8-5E6A806259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No empieces por “mi idea”. Empieza por el problema humano que vale la pena resolver.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1E2F1A2F-A89C-4AFA-9E22-02EBC20A45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191000"/>
            <a:ext cx="1257300" cy="12573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 w="9525">
            <a:solidFill>
              <a:srgbClr val="FF7E00"/>
            </a:solidFill>
          </a:ln>
        </p:spPr>
      </p:sp>
      <p:pic>
        <p:nvPicPr>
          <p:cNvPr id="1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9bf941af3554b87"/>
          <a:stretch xmlns:a="http://schemas.openxmlformats.org/drawingml/2006/main"/>
        </p:blipFill>
        <p:spPr>
          <a:xfrm xmlns:a="http://schemas.openxmlformats.org/drawingml/2006/main">
            <a:off x="1200150" y="4476750"/>
            <a:ext cx="495300" cy="495300"/>
          </a:xfrm>
          <a:prstGeom xmlns:a="http://schemas.openxmlformats.org/drawingml/2006/main" prst="rect">
            <a:avLst/>
          </a:prstGeom>
        </p:spPr>
      </p:pic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9F0F21B1-2A38-459B-9413-0162EA85C6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715000"/>
            <a:ext cx="1809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Empatizar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134B2774-22BB-4493-AA2F-E78949ED85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76450" y="4819650"/>
            <a:ext cx="100965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38100">
            <a:solidFill>
              <a:srgbClr val="D9E0E8"/>
            </a:solidFill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C168A58E-E47F-4025-9EE1-C2336FF09D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95650" y="4191000"/>
            <a:ext cx="1257300" cy="12573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pic>
        <p:nvPicPr>
          <p:cNvPr id="2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7df1f019d024e26"/>
          <a:stretch xmlns:a="http://schemas.openxmlformats.org/drawingml/2006/main"/>
        </p:blipFill>
        <p:spPr>
          <a:xfrm xmlns:a="http://schemas.openxmlformats.org/drawingml/2006/main">
            <a:off x="3676650" y="4476750"/>
            <a:ext cx="495300" cy="495300"/>
          </a:xfrm>
          <a:prstGeom xmlns:a="http://schemas.openxmlformats.org/drawingml/2006/main" prst="rect">
            <a:avLst/>
          </a:prstGeom>
        </p:spPr>
      </p:pic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9E8787D9-801E-4DD0-A1CE-8D70DE04E2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09900" y="5715000"/>
            <a:ext cx="1809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Definir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1E4E6E7E-9BD8-409A-88C4-940913CB9E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52950" y="4819650"/>
            <a:ext cx="100965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38100">
            <a:solidFill>
              <a:srgbClr val="D9E0E8"/>
            </a:solidFill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6D792797-4E87-420B-A480-89ED5887F1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72150" y="4191000"/>
            <a:ext cx="1257300" cy="12573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pic>
        <p:nvPicPr>
          <p:cNvPr id="2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93d9a9b2fe444ca"/>
          <a:stretch xmlns:a="http://schemas.openxmlformats.org/drawingml/2006/main"/>
        </p:blipFill>
        <p:spPr>
          <a:xfrm xmlns:a="http://schemas.openxmlformats.org/drawingml/2006/main">
            <a:off x="6153150" y="4476750"/>
            <a:ext cx="495300" cy="495300"/>
          </a:xfrm>
          <a:prstGeom xmlns:a="http://schemas.openxmlformats.org/drawingml/2006/main" prst="rect">
            <a:avLst/>
          </a:prstGeom>
        </p:spPr>
      </p:pic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1645F743-A29D-41D6-B721-AFD1BDAB94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86400" y="5715000"/>
            <a:ext cx="1809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Idear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3E03B899-0A49-494C-8183-310ED9D5E0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29450" y="4819650"/>
            <a:ext cx="100965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38100">
            <a:solidFill>
              <a:srgbClr val="D9E0E8"/>
            </a:solidFill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02C396C2-5A77-4A81-846F-7517053CEF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4191000"/>
            <a:ext cx="1257300" cy="12573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pic>
        <p:nvPicPr>
          <p:cNvPr id="3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ac58ba17dc3447e"/>
          <a:stretch xmlns:a="http://schemas.openxmlformats.org/drawingml/2006/main"/>
        </p:blipFill>
        <p:spPr>
          <a:xfrm xmlns:a="http://schemas.openxmlformats.org/drawingml/2006/main">
            <a:off x="8629650" y="4476750"/>
            <a:ext cx="495300" cy="495300"/>
          </a:xfrm>
          <a:prstGeom xmlns:a="http://schemas.openxmlformats.org/drawingml/2006/main" prst="rect">
            <a:avLst/>
          </a:prstGeom>
        </p:spPr>
      </p:pic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BC5C48B8-5F46-43B5-9050-7E560CB84D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62900" y="5715000"/>
            <a:ext cx="1809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Prototipar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61C4CC39-58E3-42D9-A80F-00B653CC14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05950" y="4819650"/>
            <a:ext cx="100965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38100">
            <a:solidFill>
              <a:srgbClr val="D9E0E8"/>
            </a:solidFill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861FBAA1-5DFA-46BE-9032-5EEB0E5148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725150" y="4191000"/>
            <a:ext cx="1257300" cy="12573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8"/>
            </a:solidFill>
          </a:ln>
        </p:spPr>
      </p:sp>
      <p:pic>
        <p:nvPicPr>
          <p:cNvPr id="3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9dc1812f3514b6f"/>
          <a:stretch xmlns:a="http://schemas.openxmlformats.org/drawingml/2006/main"/>
        </p:blipFill>
        <p:spPr>
          <a:xfrm xmlns:a="http://schemas.openxmlformats.org/drawingml/2006/main">
            <a:off x="11106150" y="4476750"/>
            <a:ext cx="495300" cy="495300"/>
          </a:xfrm>
          <a:prstGeom xmlns:a="http://schemas.openxmlformats.org/drawingml/2006/main" prst="rect">
            <a:avLst/>
          </a:prstGeom>
        </p:spPr>
      </p:pic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F1A4F274-A2AD-46F5-9F5E-3851BE4C87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39400" y="5715000"/>
            <a:ext cx="1809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Testear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353CBB89-CCDD-4B3A-8A3E-48FAA9C9FE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6515100"/>
            <a:ext cx="13601700" cy="895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AF7F0"/>
          </a:solidFill>
          <a:ln xmlns:a="http://schemas.openxmlformats.org/drawingml/2006/main" w="10478">
            <a:solidFill>
              <a:srgbClr val="18A058"/>
            </a:solidFill>
          </a:ln>
        </p:spPr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2E68F7BE-3B99-4D2E-B279-8547D83DE5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6724650"/>
            <a:ext cx="13144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Traducción para el club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20DD5533-255E-4B3A-956E-E764E9533C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7086600"/>
            <a:ext cx="1314450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5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5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Deja de enamorarte de tu idea y enamórate del problema: usuario, dolor, causa, impacto y contexto.</a:t>
            </a:r>
          </a:p>
        </p:txBody>
      </p:sp>
    </p:spTree>
    <p:extLst>
      <p:ext uri="{BB962C8B-B14F-4D97-AF65-F5344CB8AC3E}">
        <p14:creationId xmlns:p14="http://schemas.microsoft.com/office/powerpoint/2010/main" val="1618481754"/>
      </p:ext>
    </p:extLst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C665A83E-A3F3-4FBC-B8B9-78C3372999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B8920189-A090-4FAE-B37E-DCD24E6505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143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F7F4CB5-68E1-4F6C-AFD2-C9B618161C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" y="0"/>
            <a:ext cx="381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4CA5E93-36BC-4530-B774-26C64B72EC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36fa47bb8d443e1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5B35FA79-7451-47E6-B142-C1601A704F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721BB9A-E19B-4BDE-857D-171F6DF4BA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15053DA-ECCE-429D-9974-B474FC94F1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E9C2104-77F0-4A3A-950E-8FAAA48FBF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2BD348D-8FF7-427B-8641-04FCF9FC90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D9E0E8"/>
            </a:solidFill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B4BFE72-81C4-490A-AC5F-C533552646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A2D5CEF7-046B-4190-9C87-B61597CB21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2F3742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2F3742"/>
                </a:solidFill>
                <a:latin typeface="Space Mono"/>
                <a:ea typeface="Space Mono"/>
                <a:cs typeface="Space Mono"/>
              </a:rPr>
              <a:t>06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FB4E493-54AD-4501-8127-EE354E5215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E636705C-E451-4083-BF3A-C40B352578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EJERCICIO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1739A622-7DE0-4E28-8E03-CCA916847B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Problema en 30 segundos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B8C92C1F-758A-4BAF-80F4-DE018190B9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Antes de vender, demuestra que entiendes el dolor.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A5C34B5C-6712-461B-B116-14026E5640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095750"/>
            <a:ext cx="3524250" cy="1066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10478">
            <a:solidFill>
              <a:srgbClr val="000000"/>
            </a:solidFill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B326C4D7-3416-4E26-B81C-CBD6F2A962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305300"/>
            <a:ext cx="30670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FF7E00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FF7E00"/>
                </a:solidFill>
                <a:latin typeface="Barlow Condensed"/>
                <a:ea typeface="Barlow Condensed"/>
                <a:cs typeface="Barlow Condensed"/>
              </a:rPr>
              <a:t>Quién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3F5AD38E-164B-4A11-AED9-63B41E6A3B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667250"/>
            <a:ext cx="30670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FFFFFF"/>
                </a:solidFill>
                <a:latin typeface="Barlow"/>
                <a:ea typeface="Barlow"/>
                <a:cs typeface="Barlow"/>
              </a:rPr>
              <a:t>¿Quién tiene el problema?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50B860FD-7698-47D4-8BA9-3F168CF932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19650" y="4095750"/>
            <a:ext cx="3524250" cy="1066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0478">
            <a:solidFill>
              <a:srgbClr val="D9E0E8"/>
            </a:solidFill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799C605D-FA3B-4D0C-8E42-27583B170C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48250" y="4305300"/>
            <a:ext cx="30670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Qué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E962D5C9-14B0-4E86-A84C-AA96ED76E9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48250" y="4667250"/>
            <a:ext cx="30670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¿Qué le pasa exactamente?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50F819D4-DC59-4028-9389-2F089DBDE4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20150" y="4095750"/>
            <a:ext cx="3524250" cy="1066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0478">
            <a:solidFill>
              <a:srgbClr val="D9E0E8"/>
            </a:solidFill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0665E40F-CB79-4439-A794-1B973956F3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48750" y="4305300"/>
            <a:ext cx="30670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Por qué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F302B040-75EC-4B2C-A668-EFB2923EB9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48750" y="4667250"/>
            <a:ext cx="30670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¿Cuál es la causa principal?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6E035708-D13B-45F4-9CC5-F0FAA3A9D2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572125"/>
            <a:ext cx="3524250" cy="1066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0478">
            <a:solidFill>
              <a:srgbClr val="D9E0E8"/>
            </a:solidFill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232560EF-4496-4F22-A314-B5A5F9F0A8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781675"/>
            <a:ext cx="30670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Impacto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B969DD3A-8EFB-4E4C-9403-25527E5C51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6143625"/>
            <a:ext cx="30670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¿Qué pierde: dinero, tiempo, bienestar u oportunidad?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FD6A2E1E-BD4D-4C58-9C6E-C569316438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19650" y="5572125"/>
            <a:ext cx="3524250" cy="1066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0478">
            <a:solidFill>
              <a:srgbClr val="D9E0E8"/>
            </a:solidFill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233FD7E0-E32F-4510-8425-A0A59D9FF6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48250" y="5781675"/>
            <a:ext cx="30670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Urgencia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B9EBFB9D-F8C1-4A4D-95C5-9E0907281C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48250" y="6143625"/>
            <a:ext cx="30670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¿Qué pasa si no se resuelve?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0DE386FF-4DD5-4B1B-AB14-DB8121AA8A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000875"/>
            <a:ext cx="136017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2E7"/>
          </a:solidFill>
          <a:ln xmlns:a="http://schemas.openxmlformats.org/drawingml/2006/main" w="9525">
            <a:solidFill>
              <a:srgbClr val="FF7E00"/>
            </a:solidFill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9F3B82AB-B870-439F-BEC3-8C3AFE8BAA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7124700"/>
            <a:ext cx="13144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>
                <a:solidFill>
                  <a:srgbClr val="0B1524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0B1524"/>
                </a:solidFill>
                <a:latin typeface="Barlow"/>
                <a:ea typeface="Barlow"/>
                <a:cs typeface="Barlow"/>
              </a:rPr>
              <a:t>Frase guía: “Hoy, [persona] sufre [problema] porque [causa], y eso le cuesta [impacto].”</a:t>
            </a:r>
          </a:p>
        </p:txBody>
      </p:sp>
    </p:spTree>
    <p:extLst>
      <p:ext uri="{BB962C8B-B14F-4D97-AF65-F5344CB8AC3E}">
        <p14:creationId xmlns:p14="http://schemas.microsoft.com/office/powerpoint/2010/main" val="1861598351"/>
      </p:ext>
    </p:extLst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FF7E85D5-17D4-41EC-9E4A-858E056C69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49BD214D-537B-47F6-AA68-7D7789FF7C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143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CCF9DEB-B42F-410C-8D37-9F8A1D68BA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" y="0"/>
            <a:ext cx="381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D644AE0C-2301-49CA-92D5-87CAECDEE5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ddb475ec66a48ec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9CA6612-74C2-4671-B88D-EE61D163E1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852FC948-8E00-457B-ABDD-CF9DC8527C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061488D9-F00F-4FB6-B76A-3277B503DA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9543B04-51BD-45B7-8FE8-7A8F277C66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FC9D2D0-0E97-4929-9132-9F68D4F12F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D9E0E8"/>
            </a:solidFill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D1633E71-C5EC-4ED2-B03A-4BC890311C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CFD2D351-B2F0-467B-8EF0-84761DDB91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2F3742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2F3742"/>
                </a:solidFill>
                <a:latin typeface="Space Mono"/>
                <a:ea typeface="Space Mono"/>
                <a:cs typeface="Space Mono"/>
              </a:rPr>
              <a:t>07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C058D7B7-CCA4-4023-BFB4-9A166E2260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FD263C2E-4C7A-43B3-A082-106E483EC9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MÉTODO 2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D1D2651A-0B5B-4695-BCBE-CEBA50169C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Lean Startup: una idea no es verdad, es hipótesis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9A180183-BFAE-4673-93DA-E700E6A7C9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La mejor explicación no reemplaza la evidencia. Primero prueba pequeño, aprende rápido y ajusta con criterio.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5E0DA5D3-262E-45A9-95DD-1C5432DB95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95625" y="3762375"/>
            <a:ext cx="3143250" cy="1047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DF3FF"/>
          </a:solidFill>
          <a:ln xmlns:a="http://schemas.openxmlformats.org/drawingml/2006/main" w="10478">
            <a:solidFill>
              <a:srgbClr val="1E5EFF"/>
            </a:solidFill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4728A88E-AF09-402A-AD78-73C29E9746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24225" y="3971925"/>
            <a:ext cx="26860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Hipótesis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F0DA6B3D-B069-44D2-AA77-6D1163B5DD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24225" y="4333875"/>
            <a:ext cx="26860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27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Creo que X persona necesita Y.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A600323C-42AA-4752-9C84-0C984A9276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58250" y="3762375"/>
            <a:ext cx="3143250" cy="1047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AF7F0"/>
          </a:solidFill>
          <a:ln xmlns:a="http://schemas.openxmlformats.org/drawingml/2006/main" w="10478">
            <a:solidFill>
              <a:srgbClr val="D9E0E8"/>
            </a:solidFill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432C1CA5-C726-411A-8BF6-4A3452C017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86850" y="3971925"/>
            <a:ext cx="26860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Experimento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5F5F4E70-9918-421F-8CE9-F36163A3A3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86850" y="4333875"/>
            <a:ext cx="26860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27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Haré una prueba pequeña.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685DA764-C2F4-4EEE-8F96-5C1C7A77EC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58250" y="6000750"/>
            <a:ext cx="3143250" cy="1047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2E7"/>
          </a:solidFill>
          <a:ln xmlns:a="http://schemas.openxmlformats.org/drawingml/2006/main" w="10478">
            <a:solidFill>
              <a:srgbClr val="D9E0E8"/>
            </a:solidFill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ED8BF214-6149-413D-97A6-4BBEC61B1A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86850" y="6210300"/>
            <a:ext cx="26860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Métrica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A0E5AA39-F6D7-442D-B379-A4C55E76EF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86850" y="6572250"/>
            <a:ext cx="26860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27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Mediré comportamiento, no opinión bonita.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03225F12-B147-41A0-8E29-0211A47011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95625" y="6000750"/>
            <a:ext cx="3143250" cy="1047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4F6F8"/>
          </a:solidFill>
          <a:ln xmlns:a="http://schemas.openxmlformats.org/drawingml/2006/main" w="10478">
            <a:solidFill>
              <a:srgbClr val="D9E0E8"/>
            </a:solidFill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A4590E51-4FC4-4345-8F3D-4E30821DBE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24225" y="6210300"/>
            <a:ext cx="26860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Aprendizaje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FBD4C46D-F661-4B88-9394-1F6B2600D3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24225" y="6572250"/>
            <a:ext cx="26860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27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Persevero, ajusto o cambio.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7786570C-6122-455B-9217-8C5ED0BA32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0" y="4314825"/>
            <a:ext cx="238125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38100">
            <a:solidFill>
              <a:srgbClr val="1E5EFF"/>
            </a:solidFill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2E13191B-7BB4-4758-A5EC-ADA14BD96C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4810125"/>
            <a:ext cx="953" cy="10668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38100">
            <a:solidFill>
              <a:srgbClr val="18A058"/>
            </a:solidFill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690380C1-CB47-4209-82AD-BACBB3AD1F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0" y="6543675"/>
            <a:ext cx="238125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38100">
            <a:solidFill>
              <a:srgbClr val="FF7E00"/>
            </a:solidFill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DC287142-167F-40A1-BFE6-062CA7E391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4810125"/>
            <a:ext cx="953" cy="10668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38100">
            <a:solidFill>
              <a:srgbClr val="C89B3C"/>
            </a:solidFill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3E892C96-BEB3-4320-851F-AFAAE896EE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4467225"/>
            <a:ext cx="1447800" cy="14478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6C403D1B-AAE8-4958-BA50-7007666AE6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15150" y="4905375"/>
            <a:ext cx="10287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lnSpc>
                <a:spcPct val="95000"/>
              </a:lnSpc>
              <a:buNone/>
              <a:defRPr sz="16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6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Aprendizaje</a:t>
            </a:r>
          </a:p>
          <a:p xmlns:a="http://schemas.openxmlformats.org/drawingml/2006/main">
            <a:pPr algn="ctr">
              <a:lnSpc>
                <a:spcPct val="95000"/>
              </a:lnSpc>
              <a:buNone/>
              <a:defRPr sz="16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6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validado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C54BCD74-68FD-4EFE-A2DE-F1A8661D0B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6724650"/>
            <a:ext cx="13601700" cy="742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0478">
            <a:solidFill>
              <a:srgbClr val="D9E0E8"/>
            </a:solidFill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1246445D-373A-4D13-9E38-02F4DC94E5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76400" y="6858000"/>
            <a:ext cx="125158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Mejor evidencia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865675B6-8693-4104-870E-4AEE1DCD9F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76400" y="7086600"/>
            <a:ext cx="125158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No digas: “a todos les va a encantar”. Di: “10 personas se registraron, 4 pagaron y 2 repitieron”.</a:t>
            </a:r>
          </a:p>
        </p:txBody>
      </p:sp>
    </p:spTree>
    <p:extLst>
      <p:ext uri="{BB962C8B-B14F-4D97-AF65-F5344CB8AC3E}">
        <p14:creationId xmlns:p14="http://schemas.microsoft.com/office/powerpoint/2010/main" val="1903063806"/>
      </p:ext>
    </p:extLst>
  </p:cSld>
</p:sld>
</file>

<file path=ppt/slides/slide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CA13A916-3080-4C24-A3A7-A7D4FCFF01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6D15860-8ED6-450B-AAB9-3E34D0C3ED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143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7556E690-D7E8-4A1E-855B-D1D6100E22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" y="0"/>
            <a:ext cx="381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64C4AC8-86E3-425A-8659-BEC86844A5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858aa1919d8498d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38124E5-407D-4A37-B68A-A73E31FE30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9E10EE8-3F91-4D08-85C2-739BEEB0F8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405996C-98C0-4E5C-82C0-06810CBA6F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8319ECB5-FE77-4157-9602-77BA1A797C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6E0BA527-5C06-4D97-A5F5-E02C9830E5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D9E0E8"/>
            </a:solidFill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4A03196-A621-4A44-A47D-EA74284191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87B2A4E1-5215-4DDF-98A6-E21D1C696E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2F3742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2F3742"/>
                </a:solidFill>
                <a:latin typeface="Space Mono"/>
                <a:ea typeface="Space Mono"/>
                <a:cs typeface="Space Mono"/>
              </a:rPr>
              <a:t>08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E9AEA8F-CC06-4280-A18B-58149CB358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DE698BFC-8AF8-4722-A213-C3B1DF9BB4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MÉTODO 3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72541C0A-42F6-48F7-9EDA-02DE6D2F80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Modelo de negocio: crear, entregar y capturar valor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362EE8F6-ADFC-4FCF-853F-907D5E3CC2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Para un pitch estudiantil no necesitas ahogar al público con todo el canvas. Necesitas los mínimos que explican la lógica económica.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1712597C-157F-485F-A783-67643F7A4E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191000"/>
            <a:ext cx="2247900" cy="1885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DF3FF"/>
          </a:solidFill>
          <a:ln xmlns:a="http://schemas.openxmlformats.org/drawingml/2006/main" w="9525">
            <a:solidFill>
              <a:srgbClr val="D9E0E8"/>
            </a:solidFill>
          </a:ln>
        </p:spPr>
      </p:sp>
      <p:pic>
        <p:nvPicPr>
          <p:cNvPr id="1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d397a14bebd4264"/>
          <a:stretch xmlns:a="http://schemas.openxmlformats.org/drawingml/2006/main"/>
        </p:blipFill>
        <p:spPr>
          <a:xfrm xmlns:a="http://schemas.openxmlformats.org/drawingml/2006/main">
            <a:off x="1047750" y="4419600"/>
            <a:ext cx="514350" cy="514350"/>
          </a:xfrm>
          <a:prstGeom xmlns:a="http://schemas.openxmlformats.org/drawingml/2006/main" prst="rect">
            <a:avLst/>
          </a:prstGeom>
        </p:spPr>
      </p:pic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2FF8F89F-4637-40EA-A315-0C318EFC8A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067300"/>
            <a:ext cx="1714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1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1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Cliente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8F39415A-D3F9-486F-8792-69D700AFDF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467350"/>
            <a:ext cx="16954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¿Para quién existe?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994905B7-3C0E-41C9-B0A0-C58559A726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90900" y="4191000"/>
            <a:ext cx="2247900" cy="1885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AF7F0"/>
          </a:solidFill>
          <a:ln xmlns:a="http://schemas.openxmlformats.org/drawingml/2006/main" w="9525">
            <a:solidFill>
              <a:srgbClr val="D9E0E8"/>
            </a:solidFill>
          </a:ln>
        </p:spPr>
      </p:sp>
      <p:pic>
        <p:nvPicPr>
          <p:cNvPr id="2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e2cb0ff5b284908"/>
          <a:stretch xmlns:a="http://schemas.openxmlformats.org/drawingml/2006/main"/>
        </p:blipFill>
        <p:spPr>
          <a:xfrm xmlns:a="http://schemas.openxmlformats.org/drawingml/2006/main">
            <a:off x="3619500" y="4419600"/>
            <a:ext cx="514350" cy="514350"/>
          </a:xfrm>
          <a:prstGeom xmlns:a="http://schemas.openxmlformats.org/drawingml/2006/main" prst="rect">
            <a:avLst/>
          </a:prstGeom>
        </p:spPr>
      </p:pic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35CD8383-7B27-4046-885A-28AFAEDBCB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19500" y="5067300"/>
            <a:ext cx="1714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1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1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Valor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1374C662-D990-464C-A960-C67A3F4363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19500" y="5467350"/>
            <a:ext cx="16954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¿Qué mejora?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4BBA4548-3D11-4A25-98EE-D25D0655D1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62650" y="4191000"/>
            <a:ext cx="2247900" cy="1885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2E7"/>
          </a:solidFill>
          <a:ln xmlns:a="http://schemas.openxmlformats.org/drawingml/2006/main" w="9525">
            <a:solidFill>
              <a:srgbClr val="D9E0E8"/>
            </a:solidFill>
          </a:ln>
        </p:spPr>
      </p:sp>
      <p:pic>
        <p:nvPicPr>
          <p:cNvPr id="2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cce5b5bcdd84cdc"/>
          <a:stretch xmlns:a="http://schemas.openxmlformats.org/drawingml/2006/main"/>
        </p:blipFill>
        <p:spPr>
          <a:xfrm xmlns:a="http://schemas.openxmlformats.org/drawingml/2006/main">
            <a:off x="6191250" y="4419600"/>
            <a:ext cx="514350" cy="514350"/>
          </a:xfrm>
          <a:prstGeom xmlns:a="http://schemas.openxmlformats.org/drawingml/2006/main" prst="rect">
            <a:avLst/>
          </a:prstGeom>
        </p:spPr>
      </p:pic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C6895E21-F3E9-4A9D-83B7-E2EFD43DA3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91250" y="5067300"/>
            <a:ext cx="1714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1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1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Ingreso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C5E2A932-C1FB-4522-9C88-B8A7F37C32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91250" y="5467350"/>
            <a:ext cx="16954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¿Cómo cobra?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E5709734-A818-4B46-B021-1A59952639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4191000"/>
            <a:ext cx="2247900" cy="1885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4F6F8"/>
          </a:solidFill>
          <a:ln xmlns:a="http://schemas.openxmlformats.org/drawingml/2006/main" w="9525">
            <a:solidFill>
              <a:srgbClr val="D9E0E8"/>
            </a:solidFill>
          </a:ln>
        </p:spPr>
      </p:sp>
      <p:pic>
        <p:nvPicPr>
          <p:cNvPr id="3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114947f36604c56"/>
          <a:stretch xmlns:a="http://schemas.openxmlformats.org/drawingml/2006/main"/>
        </p:blipFill>
        <p:spPr>
          <a:xfrm xmlns:a="http://schemas.openxmlformats.org/drawingml/2006/main">
            <a:off x="8763000" y="4419600"/>
            <a:ext cx="514350" cy="514350"/>
          </a:xfrm>
          <a:prstGeom xmlns:a="http://schemas.openxmlformats.org/drawingml/2006/main" prst="rect">
            <a:avLst/>
          </a:prstGeom>
        </p:spPr>
      </p:pic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60AD1AA3-BEB1-421D-B160-9187349053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0" y="5067300"/>
            <a:ext cx="1714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1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1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Costo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02EE84D4-B54B-479F-A9E8-38854DDF4F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0" y="5467350"/>
            <a:ext cx="16954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¿Qué cuesta?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262DFDB8-AB32-4F09-B32F-3ED5871957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06150" y="4191000"/>
            <a:ext cx="2247900" cy="1885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9050">
            <a:solidFill>
              <a:srgbClr val="FF7E00"/>
            </a:solidFill>
          </a:ln>
        </p:spPr>
      </p:sp>
      <p:pic>
        <p:nvPicPr>
          <p:cNvPr id="3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7dc32424f7840d0"/>
          <a:stretch xmlns:a="http://schemas.openxmlformats.org/drawingml/2006/main"/>
        </p:blipFill>
        <p:spPr>
          <a:xfrm xmlns:a="http://schemas.openxmlformats.org/drawingml/2006/main">
            <a:off x="11334750" y="4419600"/>
            <a:ext cx="514350" cy="514350"/>
          </a:xfrm>
          <a:prstGeom xmlns:a="http://schemas.openxmlformats.org/drawingml/2006/main" prst="rect">
            <a:avLst/>
          </a:prstGeom>
        </p:spPr>
      </p:pic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1F738A08-6358-4FC1-B30C-FB5F250986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34750" y="5067300"/>
            <a:ext cx="1714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1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1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Evidencia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1107710B-16C7-4289-9ACC-10F53549B2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34750" y="5467350"/>
            <a:ext cx="16954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135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35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¿Qué prueba tengo?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2C6BF0C7-8A31-4807-A537-B41FD6DA78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6667500"/>
            <a:ext cx="1360170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10478">
            <a:solidFill>
              <a:srgbClr val="000000"/>
            </a:solidFill>
          </a:ln>
        </p:spPr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51BD21C8-E037-4AA6-B951-629F2BAB8D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76400" y="6800850"/>
            <a:ext cx="125158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FF7E00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FF7E00"/>
                </a:solidFill>
                <a:latin typeface="Barlow Condensed"/>
                <a:ea typeface="Barlow Condensed"/>
                <a:cs typeface="Barlow Condensed"/>
              </a:rPr>
              <a:t>Regla financiera mínima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EA402373-5208-4C86-AB3E-A709A1FADF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76400" y="7029450"/>
            <a:ext cx="125158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500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1500">
                <a:solidFill>
                  <a:srgbClr val="FFFFFF"/>
                </a:solidFill>
                <a:latin typeface="Barlow"/>
                <a:ea typeface="Barlow"/>
                <a:cs typeface="Barlow"/>
              </a:rPr>
              <a:t>Precio, costo, margen, tamaño de oportunidad y principal riesgo.</a:t>
            </a:r>
          </a:p>
        </p:txBody>
      </p:sp>
    </p:spTree>
    <p:extLst>
      <p:ext uri="{BB962C8B-B14F-4D97-AF65-F5344CB8AC3E}">
        <p14:creationId xmlns:p14="http://schemas.microsoft.com/office/powerpoint/2010/main" val="111247666"/>
      </p:ext>
    </p:extLst>
  </p:cSld>
</p:sld>
</file>

<file path=ppt/slides/slide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01C79E48-F5E2-4409-A21A-4510971755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54A0ACB-1C9F-405A-B271-A5F7B5DD92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143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A541A97-089F-437D-8BEC-1ACEFA14E7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" y="0"/>
            <a:ext cx="38100" cy="857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818505F-7798-4F5D-B19E-7C5E2881BB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5240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>
            <a:noFill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f956ee9f7e84373"/>
          <a:stretch xmlns:a="http://schemas.openxmlformats.org/drawingml/2006/main"/>
        </p:blipFill>
        <p:spPr>
          <a:xfrm xmlns:a="http://schemas.openxmlformats.org/drawingml/2006/main">
            <a:off x="819150" y="126057"/>
            <a:ext cx="666750" cy="414635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CE0A86D-844A-4EC5-9512-535F728BBC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323850"/>
            <a:ext cx="1066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E00"/>
          </a:solidFill>
          <a:ln xmlns:a="http://schemas.openxmlformats.org/drawingml/2006/main">
            <a:noFill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E61D22C-7B25-45C5-A9FD-40EC8CAD37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323850"/>
            <a:ext cx="5143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24401DAA-ECF1-4BF5-B071-1C0607B612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38125"/>
            <a:ext cx="590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SESIÓN 8 · PITCH, ARGUMENTO Y DECISIÓN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937B1C6-B0C5-40AF-9D33-25A63F3C09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11100" y="238125"/>
            <a:ext cx="1238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FFFFFF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FFFFFF"/>
                </a:solidFill>
                <a:latin typeface="Space Mono"/>
                <a:ea typeface="Space Mono"/>
                <a:cs typeface="Space Mono"/>
              </a:rPr>
              <a:t>CLUB FINANZAS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BB4723D1-08D4-4E5F-A745-C91D33E0C2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905750"/>
            <a:ext cx="13601700" cy="95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D9E0E8"/>
            </a:solidFill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F9E5B31-5B71-426A-97EE-91F6BB65BD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115300"/>
            <a:ext cx="5334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900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Profefinanciero | Club Juvenil de Finanzas y Negocios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6F315BB5-8CE1-4092-8B80-BEAD4C1032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100" y="8105775"/>
            <a:ext cx="666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2F3742"/>
                </a:solidFill>
                <a:latin typeface="Space Mono"/>
                <a:ea typeface="Space Mono"/>
                <a:cs typeface="Space Mono"/>
              </a:defRPr>
            </a:pPr>
            <a:r>
              <a:rPr sz="900">
                <a:solidFill>
                  <a:srgbClr val="2F3742"/>
                </a:solidFill>
                <a:latin typeface="Space Mono"/>
                <a:ea typeface="Space Mono"/>
                <a:cs typeface="Space Mono"/>
              </a:rPr>
              <a:t>09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603EDBFB-BA97-4DF9-90ED-B5116A08CE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257300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C1FEC23D-2235-4D2A-A749-E2EF5C8698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1333500"/>
            <a:ext cx="16954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>
                <a:solidFill>
                  <a:srgbClr val="FFFFFF"/>
                </a:solidFill>
                <a:latin typeface="Barlow"/>
                <a:ea typeface="Barlow"/>
                <a:cs typeface="Barlow"/>
              </a:defRPr>
            </a:pPr>
            <a:r>
              <a:rPr sz="975">
                <a:solidFill>
                  <a:srgbClr val="FFFFFF"/>
                </a:solidFill>
                <a:latin typeface="Barlow"/>
                <a:ea typeface="Barlow"/>
                <a:cs typeface="Barlow"/>
              </a:rPr>
              <a:t>MÉTODO 4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87407CBE-A633-4C3E-96C2-968AF775A1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733550"/>
            <a:ext cx="10668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6000"/>
              </a:lnSpc>
              <a:buNone/>
              <a:def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Toulmin: argumentar, no improvisar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8A86A98F-173B-4A61-8852-5B4E08B491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57500"/>
            <a:ext cx="923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7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7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Una idea correcta necesita una afirmación, datos y un puente lógico que conecte ambas cosas.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64FE2FF-467A-43F6-8BDA-CE74CDE588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29375" y="4000500"/>
            <a:ext cx="2381250" cy="2381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748D1D71-FCBE-4162-A44B-86957FC322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91325" y="4686300"/>
            <a:ext cx="165735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lnSpc>
                <a:spcPct val="92000"/>
              </a:lnSpc>
              <a:buNone/>
              <a:defRPr sz="19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Afirmo X</a:t>
            </a:r>
          </a:p>
          <a:p xmlns:a="http://schemas.openxmlformats.org/drawingml/2006/main">
            <a:pPr algn="ctr">
              <a:lnSpc>
                <a:spcPct val="92000"/>
              </a:lnSpc>
              <a:buNone/>
              <a:defRPr sz="19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porque Y</a:t>
            </a:r>
          </a:p>
          <a:p xmlns:a="http://schemas.openxmlformats.org/drawingml/2006/main">
            <a:pPr algn="ctr">
              <a:lnSpc>
                <a:spcPct val="92000"/>
              </a:lnSpc>
              <a:buNone/>
              <a:defRPr sz="19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importa por Z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5D8BEE2F-060B-4970-BFF9-208C3B5742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38500" y="4495800"/>
            <a:ext cx="4381500" cy="69532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D9E0E8"/>
            </a:solidFill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E6A8D01B-E973-44FA-8A29-68E47A47BC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00250" y="4000500"/>
            <a:ext cx="247650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2E7"/>
          </a:solidFill>
          <a:ln xmlns:a="http://schemas.openxmlformats.org/drawingml/2006/main" w="10478">
            <a:solidFill>
              <a:srgbClr val="D9E0E8"/>
            </a:solidFill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4C6930FC-B1E5-4987-8BD8-0D30B3F255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28850" y="4210050"/>
            <a:ext cx="20193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Afirmación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CCA0333D-F645-47CD-85B2-614D2510A7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28850" y="4572000"/>
            <a:ext cx="20193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Lo que quieres que crean.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0CE38BF5-D6AC-4463-9744-9541CAB5F1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5191125"/>
            <a:ext cx="2381250" cy="159067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D9E0E8"/>
            </a:solidFill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FD84255A-86E5-43EC-BF32-C974EA324C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0" y="6286500"/>
            <a:ext cx="247650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DF3FF"/>
          </a:solidFill>
          <a:ln xmlns:a="http://schemas.openxmlformats.org/drawingml/2006/main" w="10478">
            <a:solidFill>
              <a:srgbClr val="D9E0E8"/>
            </a:solidFill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912E6F37-B4FB-4844-9002-75BE98C072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29100" y="6496050"/>
            <a:ext cx="20193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Datos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934B685A-F29B-4A28-AD14-8767B11CA6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29100" y="6858000"/>
            <a:ext cx="20193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Hechos que sostienen.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B276C1FB-BEB1-4174-A883-662F7C7AF3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5191125"/>
            <a:ext cx="2647950" cy="159067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D9E0E8"/>
            </a:solidFill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BF08BC69-AD05-47CB-87D0-3B283D2698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29700" y="6286500"/>
            <a:ext cx="247650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AF7F0"/>
          </a:solidFill>
          <a:ln xmlns:a="http://schemas.openxmlformats.org/drawingml/2006/main" w="10478">
            <a:solidFill>
              <a:srgbClr val="D9E0E8"/>
            </a:solidFill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84304149-D4A1-4815-896D-3302638A90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58300" y="6496050"/>
            <a:ext cx="20193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Garantía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C65E69CF-1AFA-417E-949D-5178378679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58300" y="6858000"/>
            <a:ext cx="20193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Por qué los datos prueban tu punto.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9E495D64-9E13-4E70-8215-E29F98E153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4495800"/>
            <a:ext cx="4743450" cy="69532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D9E0E8"/>
            </a:solidFill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CB1B72A3-7A4F-47D1-B7A2-559FDD27BE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4000500"/>
            <a:ext cx="247650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4F6F8"/>
          </a:solidFill>
          <a:ln xmlns:a="http://schemas.openxmlformats.org/drawingml/2006/main" w="10478">
            <a:solidFill>
              <a:srgbClr val="D9E0E8"/>
            </a:solidFill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9FE81AFF-4D9C-43C9-A984-093C2DA595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53800" y="4210050"/>
            <a:ext cx="20193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Respaldo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65F1AE03-6EF5-492B-9E24-A14CC3AAFD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53800" y="4572000"/>
            <a:ext cx="20193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Fuente o evidencia adicional.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87182B64-BBE9-4749-9E8C-36C9CFB07E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3543300"/>
            <a:ext cx="2381250" cy="164782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D9E0E8"/>
            </a:solidFill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A9ACD17E-5A5D-4A22-B833-BACA6C77C0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0" y="3048000"/>
            <a:ext cx="247650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0478">
            <a:solidFill>
              <a:srgbClr val="D9E0E8"/>
            </a:solidFill>
          </a:ln>
        </p:spPr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5C07A2D4-CDD9-4627-B594-FD35AC525D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29100" y="3257550"/>
            <a:ext cx="20193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Límite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3166E5CF-EE57-4A13-933E-FD1D053712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29100" y="3619500"/>
            <a:ext cx="20193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Cuándo aplica y cuándo no.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37186606-5BE2-43D2-9D91-B1AF739F70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3543300"/>
            <a:ext cx="2647950" cy="164782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D9E0E8"/>
            </a:solidFill>
          </a:ln>
        </p:spPr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37E294DA-ED88-42C8-8A7A-28455A882B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29700" y="3048000"/>
            <a:ext cx="247650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0478">
            <a:solidFill>
              <a:srgbClr val="D9E0E8"/>
            </a:solidFill>
          </a:ln>
        </p:spPr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6D7EC6C7-2B45-4F9D-9AFB-B1215EB481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58300" y="3257550"/>
            <a:ext cx="20193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>
                <a:solidFill>
                  <a:srgbClr val="0B1524"/>
                </a:solidFill>
                <a:latin typeface="Barlow Condensed"/>
                <a:ea typeface="Barlow Condensed"/>
                <a:cs typeface="Barlow Condensed"/>
              </a:rPr>
              <a:t>Objeción</a:t>
            </a:r>
          </a:p>
        </p:txBody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6039E6CA-942F-43B0-8538-ABEE8A7C6D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58300" y="3619500"/>
            <a:ext cx="20193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125">
                <a:solidFill>
                  <a:srgbClr val="2F3742"/>
                </a:solidFill>
                <a:latin typeface="Barlow"/>
                <a:ea typeface="Barlow"/>
                <a:cs typeface="Barlow"/>
              </a:defRPr>
            </a:pPr>
            <a:r>
              <a:rPr sz="1125">
                <a:solidFill>
                  <a:srgbClr val="2F3742"/>
                </a:solidFill>
                <a:latin typeface="Barlow"/>
                <a:ea typeface="Barlow"/>
                <a:cs typeface="Barlow"/>
              </a:rPr>
              <a:t>Qué te podrían cuestionar.</a:t>
            </a:r>
          </a:p>
        </p:txBody>
      </p:sp>
    </p:spTree>
    <p:extLst>
      <p:ext uri="{BB962C8B-B14F-4D97-AF65-F5344CB8AC3E}">
        <p14:creationId xmlns:p14="http://schemas.microsoft.com/office/powerpoint/2010/main" val="2083391766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2026-06-12T11:58:07.7810000Z</dcterms:created>
  <dcterms:modified xsi:type="dcterms:W3CDTF">2026-06-12T11:58:07.7810000Z</dcterms:modified>
</coreProperties>
</file>